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4" r:id="rId5"/>
    <p:sldId id="265" r:id="rId6"/>
    <p:sldId id="266" r:id="rId7"/>
    <p:sldId id="267" r:id="rId8"/>
    <p:sldId id="268" r:id="rId9"/>
    <p:sldId id="292" r:id="rId10"/>
    <p:sldId id="269" r:id="rId11"/>
    <p:sldId id="293" r:id="rId12"/>
    <p:sldId id="270" r:id="rId13"/>
    <p:sldId id="271" r:id="rId14"/>
    <p:sldId id="272" r:id="rId15"/>
    <p:sldId id="294" r:id="rId16"/>
    <p:sldId id="295" r:id="rId17"/>
    <p:sldId id="289" r:id="rId18"/>
    <p:sldId id="273" r:id="rId19"/>
    <p:sldId id="296" r:id="rId20"/>
    <p:sldId id="274" r:id="rId21"/>
    <p:sldId id="257" r:id="rId22"/>
    <p:sldId id="277" r:id="rId23"/>
    <p:sldId id="297" r:id="rId24"/>
    <p:sldId id="300" r:id="rId25"/>
    <p:sldId id="258" r:id="rId26"/>
    <p:sldId id="280" r:id="rId27"/>
    <p:sldId id="298" r:id="rId28"/>
    <p:sldId id="301" r:id="rId29"/>
    <p:sldId id="259" r:id="rId30"/>
    <p:sldId id="299" r:id="rId31"/>
    <p:sldId id="302" r:id="rId32"/>
    <p:sldId id="260" r:id="rId33"/>
    <p:sldId id="278" r:id="rId34"/>
    <p:sldId id="281" r:id="rId35"/>
    <p:sldId id="261" r:id="rId36"/>
    <p:sldId id="303" r:id="rId37"/>
    <p:sldId id="282" r:id="rId38"/>
    <p:sldId id="288" r:id="rId39"/>
    <p:sldId id="305" r:id="rId40"/>
    <p:sldId id="306" r:id="rId41"/>
    <p:sldId id="304" r:id="rId42"/>
    <p:sldId id="307" r:id="rId43"/>
    <p:sldId id="319" r:id="rId44"/>
    <p:sldId id="320" r:id="rId45"/>
    <p:sldId id="325" r:id="rId46"/>
    <p:sldId id="321" r:id="rId47"/>
    <p:sldId id="324" r:id="rId48"/>
    <p:sldId id="322" r:id="rId49"/>
    <p:sldId id="308" r:id="rId50"/>
    <p:sldId id="316" r:id="rId51"/>
    <p:sldId id="310" r:id="rId52"/>
    <p:sldId id="315" r:id="rId53"/>
    <p:sldId id="317" r:id="rId54"/>
    <p:sldId id="309" r:id="rId55"/>
    <p:sldId id="314" r:id="rId56"/>
    <p:sldId id="311" r:id="rId57"/>
    <p:sldId id="312" r:id="rId58"/>
    <p:sldId id="313" r:id="rId59"/>
    <p:sldId id="318" r:id="rId60"/>
    <p:sldId id="32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6" autoAdjust="0"/>
    <p:restoredTop sz="88837" autoAdjust="0"/>
  </p:normalViewPr>
  <p:slideViewPr>
    <p:cSldViewPr snapToGrid="0">
      <p:cViewPr varScale="1">
        <p:scale>
          <a:sx n="98" d="100"/>
          <a:sy n="98" d="100"/>
        </p:scale>
        <p:origin x="82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FF9EB-BECD-AF5E-EC26-62A143240A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39D0E8-50A9-9795-C287-F003ED909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E28B6D-67F0-C474-7D77-775ABD974F16}"/>
              </a:ext>
            </a:extLst>
          </p:cNvPr>
          <p:cNvSpPr>
            <a:spLocks noGrp="1"/>
          </p:cNvSpPr>
          <p:nvPr>
            <p:ph type="dt" sz="half" idx="10"/>
          </p:nvPr>
        </p:nvSpPr>
        <p:spPr/>
        <p:txBody>
          <a:bodyPr/>
          <a:lstStyle/>
          <a:p>
            <a:fld id="{A09DAD73-6C51-45AB-A1E3-AD938ED06CDF}" type="datetimeFigureOut">
              <a:rPr lang="en-US" smtClean="0"/>
              <a:t>6/22/2023</a:t>
            </a:fld>
            <a:endParaRPr lang="en-US"/>
          </a:p>
        </p:txBody>
      </p:sp>
      <p:sp>
        <p:nvSpPr>
          <p:cNvPr id="5" name="Footer Placeholder 4">
            <a:extLst>
              <a:ext uri="{FF2B5EF4-FFF2-40B4-BE49-F238E27FC236}">
                <a16:creationId xmlns:a16="http://schemas.microsoft.com/office/drawing/2014/main" id="{5E827E64-DA04-1CB7-25A7-B1A8CA80F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B31D7-B076-37F2-4B07-E4D25FCA220F}"/>
              </a:ext>
            </a:extLst>
          </p:cNvPr>
          <p:cNvSpPr>
            <a:spLocks noGrp="1"/>
          </p:cNvSpPr>
          <p:nvPr>
            <p:ph type="sldNum" sz="quarter" idx="12"/>
          </p:nvPr>
        </p:nvSpPr>
        <p:spPr/>
        <p:txBody>
          <a:bodyPr/>
          <a:lstStyle/>
          <a:p>
            <a:fld id="{470291BD-234B-42F0-8633-EEF3B237E1A1}" type="slidenum">
              <a:rPr lang="en-US" smtClean="0"/>
              <a:t>‹#›</a:t>
            </a:fld>
            <a:endParaRPr lang="en-US"/>
          </a:p>
        </p:txBody>
      </p:sp>
    </p:spTree>
    <p:extLst>
      <p:ext uri="{BB962C8B-B14F-4D97-AF65-F5344CB8AC3E}">
        <p14:creationId xmlns:p14="http://schemas.microsoft.com/office/powerpoint/2010/main" val="2301060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D39F-7F18-F783-73F8-60AEEF4D92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F8DEED-952B-3F2B-D330-B526257F4C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C55FC-4212-0519-B639-16FCB663C18F}"/>
              </a:ext>
            </a:extLst>
          </p:cNvPr>
          <p:cNvSpPr>
            <a:spLocks noGrp="1"/>
          </p:cNvSpPr>
          <p:nvPr>
            <p:ph type="dt" sz="half" idx="10"/>
          </p:nvPr>
        </p:nvSpPr>
        <p:spPr/>
        <p:txBody>
          <a:bodyPr/>
          <a:lstStyle/>
          <a:p>
            <a:fld id="{A09DAD73-6C51-45AB-A1E3-AD938ED06CDF}" type="datetimeFigureOut">
              <a:rPr lang="en-US" smtClean="0"/>
              <a:t>6/22/2023</a:t>
            </a:fld>
            <a:endParaRPr lang="en-US"/>
          </a:p>
        </p:txBody>
      </p:sp>
      <p:sp>
        <p:nvSpPr>
          <p:cNvPr id="5" name="Footer Placeholder 4">
            <a:extLst>
              <a:ext uri="{FF2B5EF4-FFF2-40B4-BE49-F238E27FC236}">
                <a16:creationId xmlns:a16="http://schemas.microsoft.com/office/drawing/2014/main" id="{46A505EC-A33A-030A-ED3B-97306C805A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8E6CF-979C-1319-873E-9057EFF909E6}"/>
              </a:ext>
            </a:extLst>
          </p:cNvPr>
          <p:cNvSpPr>
            <a:spLocks noGrp="1"/>
          </p:cNvSpPr>
          <p:nvPr>
            <p:ph type="sldNum" sz="quarter" idx="12"/>
          </p:nvPr>
        </p:nvSpPr>
        <p:spPr/>
        <p:txBody>
          <a:bodyPr/>
          <a:lstStyle/>
          <a:p>
            <a:fld id="{470291BD-234B-42F0-8633-EEF3B237E1A1}" type="slidenum">
              <a:rPr lang="en-US" smtClean="0"/>
              <a:t>‹#›</a:t>
            </a:fld>
            <a:endParaRPr lang="en-US"/>
          </a:p>
        </p:txBody>
      </p:sp>
    </p:spTree>
    <p:extLst>
      <p:ext uri="{BB962C8B-B14F-4D97-AF65-F5344CB8AC3E}">
        <p14:creationId xmlns:p14="http://schemas.microsoft.com/office/powerpoint/2010/main" val="2940221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9F7FE2-CBE9-0B72-F9CB-4BD8F7A303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9F645F-A7EB-0EBE-0A1F-E95821B0D1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13D61-831E-86EB-C743-8F9863575074}"/>
              </a:ext>
            </a:extLst>
          </p:cNvPr>
          <p:cNvSpPr>
            <a:spLocks noGrp="1"/>
          </p:cNvSpPr>
          <p:nvPr>
            <p:ph type="dt" sz="half" idx="10"/>
          </p:nvPr>
        </p:nvSpPr>
        <p:spPr/>
        <p:txBody>
          <a:bodyPr/>
          <a:lstStyle/>
          <a:p>
            <a:fld id="{A09DAD73-6C51-45AB-A1E3-AD938ED06CDF}" type="datetimeFigureOut">
              <a:rPr lang="en-US" smtClean="0"/>
              <a:t>6/22/2023</a:t>
            </a:fld>
            <a:endParaRPr lang="en-US"/>
          </a:p>
        </p:txBody>
      </p:sp>
      <p:sp>
        <p:nvSpPr>
          <p:cNvPr id="5" name="Footer Placeholder 4">
            <a:extLst>
              <a:ext uri="{FF2B5EF4-FFF2-40B4-BE49-F238E27FC236}">
                <a16:creationId xmlns:a16="http://schemas.microsoft.com/office/drawing/2014/main" id="{135870A5-F500-6347-8D6F-078203FE5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E3BFE-B14B-04A0-9AF5-D769366F372C}"/>
              </a:ext>
            </a:extLst>
          </p:cNvPr>
          <p:cNvSpPr>
            <a:spLocks noGrp="1"/>
          </p:cNvSpPr>
          <p:nvPr>
            <p:ph type="sldNum" sz="quarter" idx="12"/>
          </p:nvPr>
        </p:nvSpPr>
        <p:spPr/>
        <p:txBody>
          <a:bodyPr/>
          <a:lstStyle/>
          <a:p>
            <a:fld id="{470291BD-234B-42F0-8633-EEF3B237E1A1}" type="slidenum">
              <a:rPr lang="en-US" smtClean="0"/>
              <a:t>‹#›</a:t>
            </a:fld>
            <a:endParaRPr lang="en-US"/>
          </a:p>
        </p:txBody>
      </p:sp>
    </p:spTree>
    <p:extLst>
      <p:ext uri="{BB962C8B-B14F-4D97-AF65-F5344CB8AC3E}">
        <p14:creationId xmlns:p14="http://schemas.microsoft.com/office/powerpoint/2010/main" val="2788331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9B4A-5450-E73D-111B-3D970AAC2F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D77895-5098-3F3A-F328-C980D96C4D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EAB78-1638-7554-71E9-3DBBEF344BBC}"/>
              </a:ext>
            </a:extLst>
          </p:cNvPr>
          <p:cNvSpPr>
            <a:spLocks noGrp="1"/>
          </p:cNvSpPr>
          <p:nvPr>
            <p:ph type="dt" sz="half" idx="10"/>
          </p:nvPr>
        </p:nvSpPr>
        <p:spPr/>
        <p:txBody>
          <a:bodyPr/>
          <a:lstStyle/>
          <a:p>
            <a:fld id="{A09DAD73-6C51-45AB-A1E3-AD938ED06CDF}" type="datetimeFigureOut">
              <a:rPr lang="en-US" smtClean="0"/>
              <a:t>6/22/2023</a:t>
            </a:fld>
            <a:endParaRPr lang="en-US"/>
          </a:p>
        </p:txBody>
      </p:sp>
      <p:sp>
        <p:nvSpPr>
          <p:cNvPr id="5" name="Footer Placeholder 4">
            <a:extLst>
              <a:ext uri="{FF2B5EF4-FFF2-40B4-BE49-F238E27FC236}">
                <a16:creationId xmlns:a16="http://schemas.microsoft.com/office/drawing/2014/main" id="{B243C2BA-E640-F391-7CE1-CD9E7C346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3B88D6-F467-7750-34CC-07522CA4207E}"/>
              </a:ext>
            </a:extLst>
          </p:cNvPr>
          <p:cNvSpPr>
            <a:spLocks noGrp="1"/>
          </p:cNvSpPr>
          <p:nvPr>
            <p:ph type="sldNum" sz="quarter" idx="12"/>
          </p:nvPr>
        </p:nvSpPr>
        <p:spPr/>
        <p:txBody>
          <a:bodyPr/>
          <a:lstStyle/>
          <a:p>
            <a:fld id="{470291BD-234B-42F0-8633-EEF3B237E1A1}" type="slidenum">
              <a:rPr lang="en-US" smtClean="0"/>
              <a:t>‹#›</a:t>
            </a:fld>
            <a:endParaRPr lang="en-US"/>
          </a:p>
        </p:txBody>
      </p:sp>
    </p:spTree>
    <p:extLst>
      <p:ext uri="{BB962C8B-B14F-4D97-AF65-F5344CB8AC3E}">
        <p14:creationId xmlns:p14="http://schemas.microsoft.com/office/powerpoint/2010/main" val="2295600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1EEB-94AB-39AD-381F-08AF740851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3DDE46-3ACE-9ECA-23DC-34D1CC0C10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881DCB-FE17-E1C0-BF30-115892969B6E}"/>
              </a:ext>
            </a:extLst>
          </p:cNvPr>
          <p:cNvSpPr>
            <a:spLocks noGrp="1"/>
          </p:cNvSpPr>
          <p:nvPr>
            <p:ph type="dt" sz="half" idx="10"/>
          </p:nvPr>
        </p:nvSpPr>
        <p:spPr/>
        <p:txBody>
          <a:bodyPr/>
          <a:lstStyle/>
          <a:p>
            <a:fld id="{A09DAD73-6C51-45AB-A1E3-AD938ED06CDF}" type="datetimeFigureOut">
              <a:rPr lang="en-US" smtClean="0"/>
              <a:t>6/22/2023</a:t>
            </a:fld>
            <a:endParaRPr lang="en-US"/>
          </a:p>
        </p:txBody>
      </p:sp>
      <p:sp>
        <p:nvSpPr>
          <p:cNvPr id="5" name="Footer Placeholder 4">
            <a:extLst>
              <a:ext uri="{FF2B5EF4-FFF2-40B4-BE49-F238E27FC236}">
                <a16:creationId xmlns:a16="http://schemas.microsoft.com/office/drawing/2014/main" id="{878E6091-1FD0-33D9-66CC-6EC60BEA6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2BE74B-3F64-BCBC-EA6F-F3130FAC7482}"/>
              </a:ext>
            </a:extLst>
          </p:cNvPr>
          <p:cNvSpPr>
            <a:spLocks noGrp="1"/>
          </p:cNvSpPr>
          <p:nvPr>
            <p:ph type="sldNum" sz="quarter" idx="12"/>
          </p:nvPr>
        </p:nvSpPr>
        <p:spPr/>
        <p:txBody>
          <a:bodyPr/>
          <a:lstStyle/>
          <a:p>
            <a:fld id="{470291BD-234B-42F0-8633-EEF3B237E1A1}" type="slidenum">
              <a:rPr lang="en-US" smtClean="0"/>
              <a:t>‹#›</a:t>
            </a:fld>
            <a:endParaRPr lang="en-US"/>
          </a:p>
        </p:txBody>
      </p:sp>
    </p:spTree>
    <p:extLst>
      <p:ext uri="{BB962C8B-B14F-4D97-AF65-F5344CB8AC3E}">
        <p14:creationId xmlns:p14="http://schemas.microsoft.com/office/powerpoint/2010/main" val="1801148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80D9-867B-DCE7-E8A1-664D53C367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4977C-A402-197A-3251-3A070E8E26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814D97-5392-0384-E905-9E3ADC1942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734415-0938-E0EA-A496-F31CCC6A94C8}"/>
              </a:ext>
            </a:extLst>
          </p:cNvPr>
          <p:cNvSpPr>
            <a:spLocks noGrp="1"/>
          </p:cNvSpPr>
          <p:nvPr>
            <p:ph type="dt" sz="half" idx="10"/>
          </p:nvPr>
        </p:nvSpPr>
        <p:spPr/>
        <p:txBody>
          <a:bodyPr/>
          <a:lstStyle/>
          <a:p>
            <a:fld id="{A09DAD73-6C51-45AB-A1E3-AD938ED06CDF}" type="datetimeFigureOut">
              <a:rPr lang="en-US" smtClean="0"/>
              <a:t>6/22/2023</a:t>
            </a:fld>
            <a:endParaRPr lang="en-US"/>
          </a:p>
        </p:txBody>
      </p:sp>
      <p:sp>
        <p:nvSpPr>
          <p:cNvPr id="6" name="Footer Placeholder 5">
            <a:extLst>
              <a:ext uri="{FF2B5EF4-FFF2-40B4-BE49-F238E27FC236}">
                <a16:creationId xmlns:a16="http://schemas.microsoft.com/office/drawing/2014/main" id="{AFC9EC2E-10CB-375B-9585-385E6FDFC2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C93D74-591F-8ACE-8260-555809114432}"/>
              </a:ext>
            </a:extLst>
          </p:cNvPr>
          <p:cNvSpPr>
            <a:spLocks noGrp="1"/>
          </p:cNvSpPr>
          <p:nvPr>
            <p:ph type="sldNum" sz="quarter" idx="12"/>
          </p:nvPr>
        </p:nvSpPr>
        <p:spPr/>
        <p:txBody>
          <a:bodyPr/>
          <a:lstStyle/>
          <a:p>
            <a:fld id="{470291BD-234B-42F0-8633-EEF3B237E1A1}" type="slidenum">
              <a:rPr lang="en-US" smtClean="0"/>
              <a:t>‹#›</a:t>
            </a:fld>
            <a:endParaRPr lang="en-US"/>
          </a:p>
        </p:txBody>
      </p:sp>
    </p:spTree>
    <p:extLst>
      <p:ext uri="{BB962C8B-B14F-4D97-AF65-F5344CB8AC3E}">
        <p14:creationId xmlns:p14="http://schemas.microsoft.com/office/powerpoint/2010/main" val="2870350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B325-75FB-A410-E94F-0E6CA1464A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C719BB-7259-C2E2-B321-7D81FB997E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21A102-5AB8-DDE7-CC6C-AAFC443354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5372FF-B685-7C9A-5DBB-980D46E385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3B545F-2ED2-9958-0F38-4ECBF1FB6F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7E7512-1A6F-B246-FC54-3894A27B1B83}"/>
              </a:ext>
            </a:extLst>
          </p:cNvPr>
          <p:cNvSpPr>
            <a:spLocks noGrp="1"/>
          </p:cNvSpPr>
          <p:nvPr>
            <p:ph type="dt" sz="half" idx="10"/>
          </p:nvPr>
        </p:nvSpPr>
        <p:spPr/>
        <p:txBody>
          <a:bodyPr/>
          <a:lstStyle/>
          <a:p>
            <a:fld id="{A09DAD73-6C51-45AB-A1E3-AD938ED06CDF}" type="datetimeFigureOut">
              <a:rPr lang="en-US" smtClean="0"/>
              <a:t>6/22/2023</a:t>
            </a:fld>
            <a:endParaRPr lang="en-US"/>
          </a:p>
        </p:txBody>
      </p:sp>
      <p:sp>
        <p:nvSpPr>
          <p:cNvPr id="8" name="Footer Placeholder 7">
            <a:extLst>
              <a:ext uri="{FF2B5EF4-FFF2-40B4-BE49-F238E27FC236}">
                <a16:creationId xmlns:a16="http://schemas.microsoft.com/office/drawing/2014/main" id="{9B469A78-048F-D520-8BB5-5AC3CA5EF3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54041C-136F-4A12-737B-56E74ED92215}"/>
              </a:ext>
            </a:extLst>
          </p:cNvPr>
          <p:cNvSpPr>
            <a:spLocks noGrp="1"/>
          </p:cNvSpPr>
          <p:nvPr>
            <p:ph type="sldNum" sz="quarter" idx="12"/>
          </p:nvPr>
        </p:nvSpPr>
        <p:spPr/>
        <p:txBody>
          <a:bodyPr/>
          <a:lstStyle/>
          <a:p>
            <a:fld id="{470291BD-234B-42F0-8633-EEF3B237E1A1}" type="slidenum">
              <a:rPr lang="en-US" smtClean="0"/>
              <a:t>‹#›</a:t>
            </a:fld>
            <a:endParaRPr lang="en-US"/>
          </a:p>
        </p:txBody>
      </p:sp>
    </p:spTree>
    <p:extLst>
      <p:ext uri="{BB962C8B-B14F-4D97-AF65-F5344CB8AC3E}">
        <p14:creationId xmlns:p14="http://schemas.microsoft.com/office/powerpoint/2010/main" val="3061759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EE4B7-9372-4256-199D-CAB33E3FEC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B24940-39A0-3902-775F-086A7037D5F6}"/>
              </a:ext>
            </a:extLst>
          </p:cNvPr>
          <p:cNvSpPr>
            <a:spLocks noGrp="1"/>
          </p:cNvSpPr>
          <p:nvPr>
            <p:ph type="dt" sz="half" idx="10"/>
          </p:nvPr>
        </p:nvSpPr>
        <p:spPr/>
        <p:txBody>
          <a:bodyPr/>
          <a:lstStyle/>
          <a:p>
            <a:fld id="{A09DAD73-6C51-45AB-A1E3-AD938ED06CDF}" type="datetimeFigureOut">
              <a:rPr lang="en-US" smtClean="0"/>
              <a:t>6/22/2023</a:t>
            </a:fld>
            <a:endParaRPr lang="en-US"/>
          </a:p>
        </p:txBody>
      </p:sp>
      <p:sp>
        <p:nvSpPr>
          <p:cNvPr id="4" name="Footer Placeholder 3">
            <a:extLst>
              <a:ext uri="{FF2B5EF4-FFF2-40B4-BE49-F238E27FC236}">
                <a16:creationId xmlns:a16="http://schemas.microsoft.com/office/drawing/2014/main" id="{09FC0552-60FB-A712-5A96-19139BC50E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C84E7A-D49A-3D1C-F5CE-97598FFE8A7C}"/>
              </a:ext>
            </a:extLst>
          </p:cNvPr>
          <p:cNvSpPr>
            <a:spLocks noGrp="1"/>
          </p:cNvSpPr>
          <p:nvPr>
            <p:ph type="sldNum" sz="quarter" idx="12"/>
          </p:nvPr>
        </p:nvSpPr>
        <p:spPr/>
        <p:txBody>
          <a:bodyPr/>
          <a:lstStyle/>
          <a:p>
            <a:fld id="{470291BD-234B-42F0-8633-EEF3B237E1A1}" type="slidenum">
              <a:rPr lang="en-US" smtClean="0"/>
              <a:t>‹#›</a:t>
            </a:fld>
            <a:endParaRPr lang="en-US"/>
          </a:p>
        </p:txBody>
      </p:sp>
    </p:spTree>
    <p:extLst>
      <p:ext uri="{BB962C8B-B14F-4D97-AF65-F5344CB8AC3E}">
        <p14:creationId xmlns:p14="http://schemas.microsoft.com/office/powerpoint/2010/main" val="4158858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CAEC2D-8ABA-7750-E307-DF581009B49A}"/>
              </a:ext>
            </a:extLst>
          </p:cNvPr>
          <p:cNvSpPr>
            <a:spLocks noGrp="1"/>
          </p:cNvSpPr>
          <p:nvPr>
            <p:ph type="dt" sz="half" idx="10"/>
          </p:nvPr>
        </p:nvSpPr>
        <p:spPr/>
        <p:txBody>
          <a:bodyPr/>
          <a:lstStyle/>
          <a:p>
            <a:fld id="{A09DAD73-6C51-45AB-A1E3-AD938ED06CDF}" type="datetimeFigureOut">
              <a:rPr lang="en-US" smtClean="0"/>
              <a:t>6/22/2023</a:t>
            </a:fld>
            <a:endParaRPr lang="en-US"/>
          </a:p>
        </p:txBody>
      </p:sp>
      <p:sp>
        <p:nvSpPr>
          <p:cNvPr id="3" name="Footer Placeholder 2">
            <a:extLst>
              <a:ext uri="{FF2B5EF4-FFF2-40B4-BE49-F238E27FC236}">
                <a16:creationId xmlns:a16="http://schemas.microsoft.com/office/drawing/2014/main" id="{5D0EEB71-D92D-16C3-4CB0-D887C11C3B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48A79A-23CD-3412-DD66-0E90459349D5}"/>
              </a:ext>
            </a:extLst>
          </p:cNvPr>
          <p:cNvSpPr>
            <a:spLocks noGrp="1"/>
          </p:cNvSpPr>
          <p:nvPr>
            <p:ph type="sldNum" sz="quarter" idx="12"/>
          </p:nvPr>
        </p:nvSpPr>
        <p:spPr/>
        <p:txBody>
          <a:bodyPr/>
          <a:lstStyle/>
          <a:p>
            <a:fld id="{470291BD-234B-42F0-8633-EEF3B237E1A1}" type="slidenum">
              <a:rPr lang="en-US" smtClean="0"/>
              <a:t>‹#›</a:t>
            </a:fld>
            <a:endParaRPr lang="en-US"/>
          </a:p>
        </p:txBody>
      </p:sp>
    </p:spTree>
    <p:extLst>
      <p:ext uri="{BB962C8B-B14F-4D97-AF65-F5344CB8AC3E}">
        <p14:creationId xmlns:p14="http://schemas.microsoft.com/office/powerpoint/2010/main" val="2865824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CA4-B9E2-2BC1-BACD-9D38C31A0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9A9523-FF79-24EF-BAB5-BA329AD973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9625BB-53A8-F1E0-4397-5F90814EA5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F88A0-70BD-0FB7-1C46-CAEC8AD4C0BD}"/>
              </a:ext>
            </a:extLst>
          </p:cNvPr>
          <p:cNvSpPr>
            <a:spLocks noGrp="1"/>
          </p:cNvSpPr>
          <p:nvPr>
            <p:ph type="dt" sz="half" idx="10"/>
          </p:nvPr>
        </p:nvSpPr>
        <p:spPr/>
        <p:txBody>
          <a:bodyPr/>
          <a:lstStyle/>
          <a:p>
            <a:fld id="{A09DAD73-6C51-45AB-A1E3-AD938ED06CDF}" type="datetimeFigureOut">
              <a:rPr lang="en-US" smtClean="0"/>
              <a:t>6/22/2023</a:t>
            </a:fld>
            <a:endParaRPr lang="en-US"/>
          </a:p>
        </p:txBody>
      </p:sp>
      <p:sp>
        <p:nvSpPr>
          <p:cNvPr id="6" name="Footer Placeholder 5">
            <a:extLst>
              <a:ext uri="{FF2B5EF4-FFF2-40B4-BE49-F238E27FC236}">
                <a16:creationId xmlns:a16="http://schemas.microsoft.com/office/drawing/2014/main" id="{C3397ADA-1543-9A6A-74B8-EF2F2A155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095E1A-A674-B89D-5A48-65FC1ABDFBA9}"/>
              </a:ext>
            </a:extLst>
          </p:cNvPr>
          <p:cNvSpPr>
            <a:spLocks noGrp="1"/>
          </p:cNvSpPr>
          <p:nvPr>
            <p:ph type="sldNum" sz="quarter" idx="12"/>
          </p:nvPr>
        </p:nvSpPr>
        <p:spPr/>
        <p:txBody>
          <a:bodyPr/>
          <a:lstStyle/>
          <a:p>
            <a:fld id="{470291BD-234B-42F0-8633-EEF3B237E1A1}" type="slidenum">
              <a:rPr lang="en-US" smtClean="0"/>
              <a:t>‹#›</a:t>
            </a:fld>
            <a:endParaRPr lang="en-US"/>
          </a:p>
        </p:txBody>
      </p:sp>
    </p:spTree>
    <p:extLst>
      <p:ext uri="{BB962C8B-B14F-4D97-AF65-F5344CB8AC3E}">
        <p14:creationId xmlns:p14="http://schemas.microsoft.com/office/powerpoint/2010/main" val="3762039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676D-B3B6-6EC5-0F15-B0FDCF2C13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B50106-F974-4FC8-D04F-B7FD38AC26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A8D847-745D-C7DF-1D2E-C85435515B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857E58-0240-A385-72AB-4954A425E46D}"/>
              </a:ext>
            </a:extLst>
          </p:cNvPr>
          <p:cNvSpPr>
            <a:spLocks noGrp="1"/>
          </p:cNvSpPr>
          <p:nvPr>
            <p:ph type="dt" sz="half" idx="10"/>
          </p:nvPr>
        </p:nvSpPr>
        <p:spPr/>
        <p:txBody>
          <a:bodyPr/>
          <a:lstStyle/>
          <a:p>
            <a:fld id="{A09DAD73-6C51-45AB-A1E3-AD938ED06CDF}" type="datetimeFigureOut">
              <a:rPr lang="en-US" smtClean="0"/>
              <a:t>6/22/2023</a:t>
            </a:fld>
            <a:endParaRPr lang="en-US"/>
          </a:p>
        </p:txBody>
      </p:sp>
      <p:sp>
        <p:nvSpPr>
          <p:cNvPr id="6" name="Footer Placeholder 5">
            <a:extLst>
              <a:ext uri="{FF2B5EF4-FFF2-40B4-BE49-F238E27FC236}">
                <a16:creationId xmlns:a16="http://schemas.microsoft.com/office/drawing/2014/main" id="{F3CD94C7-BDCF-032B-7C41-37FCBC520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07D21-7786-01DE-730C-0C9E94110455}"/>
              </a:ext>
            </a:extLst>
          </p:cNvPr>
          <p:cNvSpPr>
            <a:spLocks noGrp="1"/>
          </p:cNvSpPr>
          <p:nvPr>
            <p:ph type="sldNum" sz="quarter" idx="12"/>
          </p:nvPr>
        </p:nvSpPr>
        <p:spPr/>
        <p:txBody>
          <a:bodyPr/>
          <a:lstStyle/>
          <a:p>
            <a:fld id="{470291BD-234B-42F0-8633-EEF3B237E1A1}" type="slidenum">
              <a:rPr lang="en-US" smtClean="0"/>
              <a:t>‹#›</a:t>
            </a:fld>
            <a:endParaRPr lang="en-US"/>
          </a:p>
        </p:txBody>
      </p:sp>
    </p:spTree>
    <p:extLst>
      <p:ext uri="{BB962C8B-B14F-4D97-AF65-F5344CB8AC3E}">
        <p14:creationId xmlns:p14="http://schemas.microsoft.com/office/powerpoint/2010/main" val="283341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D81C06-BFF0-B535-EAAB-CE9CDC24F3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4C0AEC-697A-4F1A-9CE6-BA0CF15263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0F16F6-3F1F-1367-D1B1-1D6F93F9A5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9DAD73-6C51-45AB-A1E3-AD938ED06CDF}" type="datetimeFigureOut">
              <a:rPr lang="en-US" smtClean="0"/>
              <a:t>6/22/2023</a:t>
            </a:fld>
            <a:endParaRPr lang="en-US"/>
          </a:p>
        </p:txBody>
      </p:sp>
      <p:sp>
        <p:nvSpPr>
          <p:cNvPr id="5" name="Footer Placeholder 4">
            <a:extLst>
              <a:ext uri="{FF2B5EF4-FFF2-40B4-BE49-F238E27FC236}">
                <a16:creationId xmlns:a16="http://schemas.microsoft.com/office/drawing/2014/main" id="{D67BEEBB-D5BB-03B2-3A47-FF0CC833CA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06FCCB-3D00-EB55-C47A-0204B93EC3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0291BD-234B-42F0-8633-EEF3B237E1A1}" type="slidenum">
              <a:rPr lang="en-US" smtClean="0"/>
              <a:t>‹#›</a:t>
            </a:fld>
            <a:endParaRPr lang="en-US"/>
          </a:p>
        </p:txBody>
      </p:sp>
    </p:spTree>
    <p:extLst>
      <p:ext uri="{BB962C8B-B14F-4D97-AF65-F5344CB8AC3E}">
        <p14:creationId xmlns:p14="http://schemas.microsoft.com/office/powerpoint/2010/main" val="2967095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F9C9-23D5-1C29-0C65-F6B6477B30FD}"/>
              </a:ext>
            </a:extLst>
          </p:cNvPr>
          <p:cNvSpPr>
            <a:spLocks noGrp="1"/>
          </p:cNvSpPr>
          <p:nvPr>
            <p:ph type="ctrTitle"/>
          </p:nvPr>
        </p:nvSpPr>
        <p:spPr/>
        <p:txBody>
          <a:bodyPr/>
          <a:lstStyle/>
          <a:p>
            <a:r>
              <a:rPr lang="en-US" dirty="0"/>
              <a:t>Salamander exposures</a:t>
            </a:r>
            <a:br>
              <a:rPr lang="en-US" dirty="0"/>
            </a:br>
            <a:r>
              <a:rPr lang="en-US" dirty="0"/>
              <a:t>chlorpyrifos, 24d</a:t>
            </a:r>
          </a:p>
        </p:txBody>
      </p:sp>
      <p:sp>
        <p:nvSpPr>
          <p:cNvPr id="3" name="Subtitle 2">
            <a:extLst>
              <a:ext uri="{FF2B5EF4-FFF2-40B4-BE49-F238E27FC236}">
                <a16:creationId xmlns:a16="http://schemas.microsoft.com/office/drawing/2014/main" id="{33CE973E-4C25-0575-01CD-D7CD6DC7DEC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8889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94545D-837A-4604-A077-A23D02F30DFC}"/>
              </a:ext>
            </a:extLst>
          </p:cNvPr>
          <p:cNvPicPr>
            <a:picLocks noChangeAspect="1"/>
          </p:cNvPicPr>
          <p:nvPr/>
        </p:nvPicPr>
        <p:blipFill>
          <a:blip r:embed="rId2"/>
          <a:stretch>
            <a:fillRect/>
          </a:stretch>
        </p:blipFill>
        <p:spPr>
          <a:xfrm>
            <a:off x="231250" y="1229965"/>
            <a:ext cx="12049095" cy="1416863"/>
          </a:xfrm>
          <a:prstGeom prst="rect">
            <a:avLst/>
          </a:prstGeom>
        </p:spPr>
      </p:pic>
      <p:sp>
        <p:nvSpPr>
          <p:cNvPr id="5" name="TextBox 4">
            <a:extLst>
              <a:ext uri="{FF2B5EF4-FFF2-40B4-BE49-F238E27FC236}">
                <a16:creationId xmlns:a16="http://schemas.microsoft.com/office/drawing/2014/main" id="{86AF5802-0FF4-4A0D-A3F8-A006C6B62EFC}"/>
              </a:ext>
            </a:extLst>
          </p:cNvPr>
          <p:cNvSpPr txBox="1"/>
          <p:nvPr/>
        </p:nvSpPr>
        <p:spPr>
          <a:xfrm>
            <a:off x="1361615" y="2860837"/>
            <a:ext cx="9155875" cy="369332"/>
          </a:xfrm>
          <a:prstGeom prst="rect">
            <a:avLst/>
          </a:prstGeom>
          <a:noFill/>
        </p:spPr>
        <p:txBody>
          <a:bodyPr wrap="square" rtlCol="0">
            <a:spAutoFit/>
          </a:bodyPr>
          <a:lstStyle/>
          <a:p>
            <a:r>
              <a:rPr lang="en-US" dirty="0"/>
              <a:t>Identify outliers for averaged </a:t>
            </a:r>
            <a:r>
              <a:rPr lang="en-US" dirty="0" err="1"/>
              <a:t>gsh</a:t>
            </a:r>
            <a:r>
              <a:rPr lang="en-US" dirty="0"/>
              <a:t>, the high CONS3 value is identified as an outlier.</a:t>
            </a:r>
          </a:p>
        </p:txBody>
      </p:sp>
      <p:sp>
        <p:nvSpPr>
          <p:cNvPr id="7" name="TextBox 6">
            <a:extLst>
              <a:ext uri="{FF2B5EF4-FFF2-40B4-BE49-F238E27FC236}">
                <a16:creationId xmlns:a16="http://schemas.microsoft.com/office/drawing/2014/main" id="{E9143364-4761-44F6-B525-8663832274D6}"/>
              </a:ext>
            </a:extLst>
          </p:cNvPr>
          <p:cNvSpPr txBox="1"/>
          <p:nvPr/>
        </p:nvSpPr>
        <p:spPr>
          <a:xfrm>
            <a:off x="1573690" y="1263117"/>
            <a:ext cx="1107366" cy="1313568"/>
          </a:xfrm>
          <a:prstGeom prst="rect">
            <a:avLst/>
          </a:prstGeom>
          <a:noFill/>
          <a:ln w="3810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D364A158-DC2E-4DA5-84A1-470A3F6D7DCD}"/>
              </a:ext>
            </a:extLst>
          </p:cNvPr>
          <p:cNvSpPr txBox="1"/>
          <p:nvPr/>
        </p:nvSpPr>
        <p:spPr>
          <a:xfrm>
            <a:off x="1361615" y="5676538"/>
            <a:ext cx="9155875" cy="369332"/>
          </a:xfrm>
          <a:prstGeom prst="rect">
            <a:avLst/>
          </a:prstGeom>
          <a:noFill/>
        </p:spPr>
        <p:txBody>
          <a:bodyPr wrap="square" rtlCol="0">
            <a:spAutoFit/>
          </a:bodyPr>
          <a:lstStyle/>
          <a:p>
            <a:r>
              <a:rPr lang="en-US" dirty="0"/>
              <a:t>Identify outliers for ache, the two high concentrations (DS4 and DS7) are identified as outliers.</a:t>
            </a:r>
          </a:p>
        </p:txBody>
      </p:sp>
      <p:pic>
        <p:nvPicPr>
          <p:cNvPr id="10" name="Picture 9">
            <a:extLst>
              <a:ext uri="{FF2B5EF4-FFF2-40B4-BE49-F238E27FC236}">
                <a16:creationId xmlns:a16="http://schemas.microsoft.com/office/drawing/2014/main" id="{21FAF632-EF94-4710-8FEE-15B8D6FCD3C6}"/>
              </a:ext>
            </a:extLst>
          </p:cNvPr>
          <p:cNvPicPr>
            <a:picLocks noChangeAspect="1"/>
          </p:cNvPicPr>
          <p:nvPr/>
        </p:nvPicPr>
        <p:blipFill>
          <a:blip r:embed="rId3"/>
          <a:stretch>
            <a:fillRect/>
          </a:stretch>
        </p:blipFill>
        <p:spPr>
          <a:xfrm>
            <a:off x="472274" y="3686591"/>
            <a:ext cx="8743950" cy="1533525"/>
          </a:xfrm>
          <a:prstGeom prst="rect">
            <a:avLst/>
          </a:prstGeom>
        </p:spPr>
      </p:pic>
      <p:sp>
        <p:nvSpPr>
          <p:cNvPr id="11" name="TextBox 10">
            <a:extLst>
              <a:ext uri="{FF2B5EF4-FFF2-40B4-BE49-F238E27FC236}">
                <a16:creationId xmlns:a16="http://schemas.microsoft.com/office/drawing/2014/main" id="{60AAB6B9-84C3-4699-A18E-D61A2851628D}"/>
              </a:ext>
            </a:extLst>
          </p:cNvPr>
          <p:cNvSpPr txBox="1"/>
          <p:nvPr/>
        </p:nvSpPr>
        <p:spPr>
          <a:xfrm>
            <a:off x="1361615" y="3906548"/>
            <a:ext cx="1107366" cy="1313568"/>
          </a:xfrm>
          <a:prstGeom prst="rect">
            <a:avLst/>
          </a:prstGeom>
          <a:noFill/>
          <a:ln w="38100">
            <a:solidFill>
              <a:srgbClr val="FF0000"/>
            </a:solidFill>
          </a:ln>
        </p:spPr>
        <p:txBody>
          <a:bodyPr wrap="square" rtlCol="0">
            <a:spAutoFit/>
          </a:bodyPr>
          <a:lstStyle/>
          <a:p>
            <a:endParaRPr lang="en-US" dirty="0"/>
          </a:p>
        </p:txBody>
      </p:sp>
      <p:sp>
        <p:nvSpPr>
          <p:cNvPr id="2" name="TextBox 1">
            <a:extLst>
              <a:ext uri="{FF2B5EF4-FFF2-40B4-BE49-F238E27FC236}">
                <a16:creationId xmlns:a16="http://schemas.microsoft.com/office/drawing/2014/main" id="{40EE38D2-2BAF-BC28-2BEF-87C34B765468}"/>
              </a:ext>
            </a:extLst>
          </p:cNvPr>
          <p:cNvSpPr txBox="1"/>
          <p:nvPr/>
        </p:nvSpPr>
        <p:spPr>
          <a:xfrm>
            <a:off x="1736591" y="230521"/>
            <a:ext cx="8573048" cy="369332"/>
          </a:xfrm>
          <a:prstGeom prst="rect">
            <a:avLst/>
          </a:prstGeom>
          <a:noFill/>
        </p:spPr>
        <p:txBody>
          <a:bodyPr wrap="square" rtlCol="0">
            <a:spAutoFit/>
          </a:bodyPr>
          <a:lstStyle/>
          <a:p>
            <a:r>
              <a:rPr lang="en-US" dirty="0"/>
              <a:t>Identifying outliers for glutathione and acetylcholinesterase—liver data</a:t>
            </a:r>
          </a:p>
        </p:txBody>
      </p:sp>
    </p:spTree>
    <p:extLst>
      <p:ext uri="{BB962C8B-B14F-4D97-AF65-F5344CB8AC3E}">
        <p14:creationId xmlns:p14="http://schemas.microsoft.com/office/powerpoint/2010/main" val="1615585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C281C3-B52F-E3CA-4F46-4188E4F8C28E}"/>
              </a:ext>
            </a:extLst>
          </p:cNvPr>
          <p:cNvPicPr>
            <a:picLocks noChangeAspect="1"/>
          </p:cNvPicPr>
          <p:nvPr/>
        </p:nvPicPr>
        <p:blipFill>
          <a:blip r:embed="rId2"/>
          <a:stretch>
            <a:fillRect/>
          </a:stretch>
        </p:blipFill>
        <p:spPr>
          <a:xfrm>
            <a:off x="2488386" y="2359745"/>
            <a:ext cx="6105525" cy="1685925"/>
          </a:xfrm>
          <a:prstGeom prst="rect">
            <a:avLst/>
          </a:prstGeom>
        </p:spPr>
      </p:pic>
      <p:sp>
        <p:nvSpPr>
          <p:cNvPr id="5" name="TextBox 4">
            <a:extLst>
              <a:ext uri="{FF2B5EF4-FFF2-40B4-BE49-F238E27FC236}">
                <a16:creationId xmlns:a16="http://schemas.microsoft.com/office/drawing/2014/main" id="{86AF5802-0FF4-4A0D-A3F8-A006C6B62EFC}"/>
              </a:ext>
            </a:extLst>
          </p:cNvPr>
          <p:cNvSpPr txBox="1"/>
          <p:nvPr/>
        </p:nvSpPr>
        <p:spPr>
          <a:xfrm>
            <a:off x="1653608" y="4459118"/>
            <a:ext cx="9155875" cy="369332"/>
          </a:xfrm>
          <a:prstGeom prst="rect">
            <a:avLst/>
          </a:prstGeom>
          <a:noFill/>
        </p:spPr>
        <p:txBody>
          <a:bodyPr wrap="square" rtlCol="0">
            <a:spAutoFit/>
          </a:bodyPr>
          <a:lstStyle/>
          <a:p>
            <a:r>
              <a:rPr lang="en-US" dirty="0"/>
              <a:t>Identify outliers for </a:t>
            </a:r>
            <a:r>
              <a:rPr lang="en-US" dirty="0" err="1"/>
              <a:t>gsh</a:t>
            </a:r>
            <a:r>
              <a:rPr lang="en-US" dirty="0"/>
              <a:t> swab data, 4 points identified.</a:t>
            </a:r>
          </a:p>
        </p:txBody>
      </p:sp>
      <p:sp>
        <p:nvSpPr>
          <p:cNvPr id="7" name="TextBox 6">
            <a:extLst>
              <a:ext uri="{FF2B5EF4-FFF2-40B4-BE49-F238E27FC236}">
                <a16:creationId xmlns:a16="http://schemas.microsoft.com/office/drawing/2014/main" id="{E9143364-4761-44F6-B525-8663832274D6}"/>
              </a:ext>
            </a:extLst>
          </p:cNvPr>
          <p:cNvSpPr txBox="1"/>
          <p:nvPr/>
        </p:nvSpPr>
        <p:spPr>
          <a:xfrm>
            <a:off x="3335662" y="2684657"/>
            <a:ext cx="774618" cy="1313568"/>
          </a:xfrm>
          <a:prstGeom prst="rect">
            <a:avLst/>
          </a:prstGeom>
          <a:noFill/>
          <a:ln w="38100">
            <a:solidFill>
              <a:srgbClr val="FF0000"/>
            </a:solidFill>
          </a:ln>
        </p:spPr>
        <p:txBody>
          <a:bodyPr wrap="square" rtlCol="0">
            <a:spAutoFit/>
          </a:bodyPr>
          <a:lstStyle/>
          <a:p>
            <a:endParaRPr lang="en-US" dirty="0"/>
          </a:p>
        </p:txBody>
      </p:sp>
      <p:sp>
        <p:nvSpPr>
          <p:cNvPr id="2" name="TextBox 1">
            <a:extLst>
              <a:ext uri="{FF2B5EF4-FFF2-40B4-BE49-F238E27FC236}">
                <a16:creationId xmlns:a16="http://schemas.microsoft.com/office/drawing/2014/main" id="{572958AA-9C8C-C8F8-7968-A8BE63712C70}"/>
              </a:ext>
            </a:extLst>
          </p:cNvPr>
          <p:cNvSpPr txBox="1"/>
          <p:nvPr/>
        </p:nvSpPr>
        <p:spPr>
          <a:xfrm>
            <a:off x="1809476" y="553250"/>
            <a:ext cx="8573048" cy="369332"/>
          </a:xfrm>
          <a:prstGeom prst="rect">
            <a:avLst/>
          </a:prstGeom>
          <a:noFill/>
        </p:spPr>
        <p:txBody>
          <a:bodyPr wrap="square" rtlCol="0">
            <a:spAutoFit/>
          </a:bodyPr>
          <a:lstStyle/>
          <a:p>
            <a:r>
              <a:rPr lang="en-US" dirty="0"/>
              <a:t>Identifying outliers for glutathione—swab data</a:t>
            </a:r>
          </a:p>
        </p:txBody>
      </p:sp>
    </p:spTree>
    <p:extLst>
      <p:ext uri="{BB962C8B-B14F-4D97-AF65-F5344CB8AC3E}">
        <p14:creationId xmlns:p14="http://schemas.microsoft.com/office/powerpoint/2010/main" val="1864765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4856D6-D891-4E90-A043-86F610FCF429}"/>
              </a:ext>
            </a:extLst>
          </p:cNvPr>
          <p:cNvSpPr txBox="1"/>
          <p:nvPr/>
        </p:nvSpPr>
        <p:spPr>
          <a:xfrm>
            <a:off x="76866" y="1959345"/>
            <a:ext cx="3675625" cy="3139321"/>
          </a:xfrm>
          <a:prstGeom prst="rect">
            <a:avLst/>
          </a:prstGeom>
          <a:noFill/>
        </p:spPr>
        <p:txBody>
          <a:bodyPr wrap="square" rtlCol="0">
            <a:spAutoFit/>
          </a:bodyPr>
          <a:lstStyle/>
          <a:p>
            <a:r>
              <a:rPr lang="en-US" dirty="0"/>
              <a:t>Normality tests for </a:t>
            </a:r>
            <a:r>
              <a:rPr lang="en-US" dirty="0" err="1"/>
              <a:t>gsh</a:t>
            </a:r>
            <a:r>
              <a:rPr lang="en-US" dirty="0"/>
              <a:t> and ache cleared up after dropping outliers, although ache for chlorpyrifos is still on the edge of rejection (only 24D samples were dropped) due to overdispersion in both directions. GSH swab data also fails to reject normality after dropping outliers.  Also looked at logging for acetylcholinesterase but this did not improve the normality fits overall.</a:t>
            </a:r>
          </a:p>
        </p:txBody>
      </p:sp>
      <p:pic>
        <p:nvPicPr>
          <p:cNvPr id="3" name="Picture 2">
            <a:extLst>
              <a:ext uri="{FF2B5EF4-FFF2-40B4-BE49-F238E27FC236}">
                <a16:creationId xmlns:a16="http://schemas.microsoft.com/office/drawing/2014/main" id="{2B9FBE8D-BD70-4868-89CB-BCB97894EE52}"/>
              </a:ext>
            </a:extLst>
          </p:cNvPr>
          <p:cNvPicPr>
            <a:picLocks noChangeAspect="1"/>
          </p:cNvPicPr>
          <p:nvPr/>
        </p:nvPicPr>
        <p:blipFill>
          <a:blip r:embed="rId2"/>
          <a:stretch>
            <a:fillRect/>
          </a:stretch>
        </p:blipFill>
        <p:spPr>
          <a:xfrm>
            <a:off x="4505411" y="237706"/>
            <a:ext cx="7789927" cy="2141091"/>
          </a:xfrm>
          <a:prstGeom prst="rect">
            <a:avLst/>
          </a:prstGeom>
        </p:spPr>
      </p:pic>
      <p:pic>
        <p:nvPicPr>
          <p:cNvPr id="8" name="Picture 7">
            <a:extLst>
              <a:ext uri="{FF2B5EF4-FFF2-40B4-BE49-F238E27FC236}">
                <a16:creationId xmlns:a16="http://schemas.microsoft.com/office/drawing/2014/main" id="{4A145BB0-3C0F-482A-B45A-078479CDE0D3}"/>
              </a:ext>
            </a:extLst>
          </p:cNvPr>
          <p:cNvPicPr>
            <a:picLocks noChangeAspect="1"/>
          </p:cNvPicPr>
          <p:nvPr/>
        </p:nvPicPr>
        <p:blipFill>
          <a:blip r:embed="rId3"/>
          <a:stretch>
            <a:fillRect/>
          </a:stretch>
        </p:blipFill>
        <p:spPr>
          <a:xfrm>
            <a:off x="4402073" y="2518987"/>
            <a:ext cx="7789927" cy="1950384"/>
          </a:xfrm>
          <a:prstGeom prst="rect">
            <a:avLst/>
          </a:prstGeom>
        </p:spPr>
      </p:pic>
      <p:sp>
        <p:nvSpPr>
          <p:cNvPr id="7" name="TextBox 6">
            <a:extLst>
              <a:ext uri="{FF2B5EF4-FFF2-40B4-BE49-F238E27FC236}">
                <a16:creationId xmlns:a16="http://schemas.microsoft.com/office/drawing/2014/main" id="{A76DF30E-A658-4E2B-816C-39CA95EE8083}"/>
              </a:ext>
            </a:extLst>
          </p:cNvPr>
          <p:cNvSpPr txBox="1"/>
          <p:nvPr/>
        </p:nvSpPr>
        <p:spPr>
          <a:xfrm>
            <a:off x="7995429" y="4201750"/>
            <a:ext cx="1484282" cy="283703"/>
          </a:xfrm>
          <a:prstGeom prst="rect">
            <a:avLst/>
          </a:prstGeom>
          <a:noFill/>
          <a:ln w="38100">
            <a:solidFill>
              <a:srgbClr val="FFC000"/>
            </a:solidFill>
          </a:ln>
        </p:spPr>
        <p:txBody>
          <a:bodyPr wrap="square" rtlCol="0">
            <a:spAutoFit/>
          </a:bodyPr>
          <a:lstStyle/>
          <a:p>
            <a:endParaRPr lang="en-US" dirty="0"/>
          </a:p>
        </p:txBody>
      </p:sp>
      <p:pic>
        <p:nvPicPr>
          <p:cNvPr id="4" name="Picture 3">
            <a:extLst>
              <a:ext uri="{FF2B5EF4-FFF2-40B4-BE49-F238E27FC236}">
                <a16:creationId xmlns:a16="http://schemas.microsoft.com/office/drawing/2014/main" id="{D4345B10-0F34-6915-1D6D-B9347E9F6B1E}"/>
              </a:ext>
            </a:extLst>
          </p:cNvPr>
          <p:cNvPicPr>
            <a:picLocks noChangeAspect="1"/>
          </p:cNvPicPr>
          <p:nvPr/>
        </p:nvPicPr>
        <p:blipFill>
          <a:blip r:embed="rId4"/>
          <a:stretch>
            <a:fillRect/>
          </a:stretch>
        </p:blipFill>
        <p:spPr>
          <a:xfrm>
            <a:off x="5033016" y="4485454"/>
            <a:ext cx="7082118" cy="2372546"/>
          </a:xfrm>
          <a:prstGeom prst="rect">
            <a:avLst/>
          </a:prstGeom>
        </p:spPr>
      </p:pic>
      <p:sp>
        <p:nvSpPr>
          <p:cNvPr id="2" name="TextBox 1">
            <a:extLst>
              <a:ext uri="{FF2B5EF4-FFF2-40B4-BE49-F238E27FC236}">
                <a16:creationId xmlns:a16="http://schemas.microsoft.com/office/drawing/2014/main" id="{69FDF81A-03BB-036C-7B5D-A7D480599871}"/>
              </a:ext>
            </a:extLst>
          </p:cNvPr>
          <p:cNvSpPr txBox="1"/>
          <p:nvPr/>
        </p:nvSpPr>
        <p:spPr>
          <a:xfrm>
            <a:off x="218887" y="228808"/>
            <a:ext cx="4183186" cy="923330"/>
          </a:xfrm>
          <a:prstGeom prst="rect">
            <a:avLst/>
          </a:prstGeom>
          <a:noFill/>
        </p:spPr>
        <p:txBody>
          <a:bodyPr wrap="square" rtlCol="0">
            <a:spAutoFit/>
          </a:bodyPr>
          <a:lstStyle/>
          <a:p>
            <a:r>
              <a:rPr lang="en-US" dirty="0"/>
              <a:t>Normality tests for glutathione and acetylcholinesterase after dropping outliers—liver and swab data</a:t>
            </a:r>
          </a:p>
        </p:txBody>
      </p:sp>
    </p:spTree>
    <p:extLst>
      <p:ext uri="{BB962C8B-B14F-4D97-AF65-F5344CB8AC3E}">
        <p14:creationId xmlns:p14="http://schemas.microsoft.com/office/powerpoint/2010/main" val="1919357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D6D720-22F5-4960-A103-497EBA4B54EA}"/>
              </a:ext>
            </a:extLst>
          </p:cNvPr>
          <p:cNvPicPr>
            <a:picLocks noChangeAspect="1"/>
          </p:cNvPicPr>
          <p:nvPr/>
        </p:nvPicPr>
        <p:blipFill>
          <a:blip r:embed="rId2"/>
          <a:stretch>
            <a:fillRect/>
          </a:stretch>
        </p:blipFill>
        <p:spPr>
          <a:xfrm>
            <a:off x="1885092" y="3672165"/>
            <a:ext cx="10281793" cy="2357133"/>
          </a:xfrm>
          <a:prstGeom prst="rect">
            <a:avLst/>
          </a:prstGeom>
        </p:spPr>
      </p:pic>
      <p:pic>
        <p:nvPicPr>
          <p:cNvPr id="3" name="Picture 2">
            <a:extLst>
              <a:ext uri="{FF2B5EF4-FFF2-40B4-BE49-F238E27FC236}">
                <a16:creationId xmlns:a16="http://schemas.microsoft.com/office/drawing/2014/main" id="{A100F959-275A-4848-A4DF-012B30ECB23C}"/>
              </a:ext>
            </a:extLst>
          </p:cNvPr>
          <p:cNvPicPr>
            <a:picLocks noChangeAspect="1"/>
          </p:cNvPicPr>
          <p:nvPr/>
        </p:nvPicPr>
        <p:blipFill>
          <a:blip r:embed="rId3"/>
          <a:stretch>
            <a:fillRect/>
          </a:stretch>
        </p:blipFill>
        <p:spPr>
          <a:xfrm>
            <a:off x="53493" y="1329952"/>
            <a:ext cx="10105674" cy="2282258"/>
          </a:xfrm>
          <a:prstGeom prst="rect">
            <a:avLst/>
          </a:prstGeom>
        </p:spPr>
      </p:pic>
      <p:sp>
        <p:nvSpPr>
          <p:cNvPr id="9" name="TextBox 8">
            <a:extLst>
              <a:ext uri="{FF2B5EF4-FFF2-40B4-BE49-F238E27FC236}">
                <a16:creationId xmlns:a16="http://schemas.microsoft.com/office/drawing/2014/main" id="{BC07244D-294C-4D5B-8815-71CD060CA95A}"/>
              </a:ext>
            </a:extLst>
          </p:cNvPr>
          <p:cNvSpPr txBox="1"/>
          <p:nvPr/>
        </p:nvSpPr>
        <p:spPr>
          <a:xfrm>
            <a:off x="10459092" y="1517827"/>
            <a:ext cx="1489753" cy="923330"/>
          </a:xfrm>
          <a:prstGeom prst="rect">
            <a:avLst/>
          </a:prstGeom>
          <a:noFill/>
        </p:spPr>
        <p:txBody>
          <a:bodyPr wrap="square" rtlCol="0">
            <a:spAutoFit/>
          </a:bodyPr>
          <a:lstStyle/>
          <a:p>
            <a:r>
              <a:rPr lang="en-US" dirty="0" err="1"/>
              <a:t>gsh</a:t>
            </a:r>
            <a:endParaRPr lang="en-US" dirty="0"/>
          </a:p>
          <a:p>
            <a:r>
              <a:rPr lang="en-US" dirty="0"/>
              <a:t>24d</a:t>
            </a:r>
          </a:p>
          <a:p>
            <a:r>
              <a:rPr lang="en-US" dirty="0"/>
              <a:t>Significant</a:t>
            </a:r>
          </a:p>
        </p:txBody>
      </p:sp>
      <p:sp>
        <p:nvSpPr>
          <p:cNvPr id="10" name="TextBox 9">
            <a:extLst>
              <a:ext uri="{FF2B5EF4-FFF2-40B4-BE49-F238E27FC236}">
                <a16:creationId xmlns:a16="http://schemas.microsoft.com/office/drawing/2014/main" id="{1871EB22-F10A-4181-8810-3A258E8063BC}"/>
              </a:ext>
            </a:extLst>
          </p:cNvPr>
          <p:cNvSpPr txBox="1"/>
          <p:nvPr/>
        </p:nvSpPr>
        <p:spPr>
          <a:xfrm>
            <a:off x="222800" y="4239991"/>
            <a:ext cx="1662292" cy="923330"/>
          </a:xfrm>
          <a:prstGeom prst="rect">
            <a:avLst/>
          </a:prstGeom>
          <a:noFill/>
        </p:spPr>
        <p:txBody>
          <a:bodyPr wrap="square" rtlCol="0">
            <a:spAutoFit/>
          </a:bodyPr>
          <a:lstStyle/>
          <a:p>
            <a:r>
              <a:rPr lang="en-US" dirty="0" err="1"/>
              <a:t>gsh</a:t>
            </a:r>
            <a:endParaRPr lang="en-US" dirty="0"/>
          </a:p>
          <a:p>
            <a:r>
              <a:rPr lang="en-US" dirty="0"/>
              <a:t>Chlorpyrifos</a:t>
            </a:r>
          </a:p>
          <a:p>
            <a:r>
              <a:rPr lang="en-US" dirty="0"/>
              <a:t>Not significant</a:t>
            </a:r>
          </a:p>
        </p:txBody>
      </p:sp>
      <p:sp>
        <p:nvSpPr>
          <p:cNvPr id="16" name="TextBox 15">
            <a:extLst>
              <a:ext uri="{FF2B5EF4-FFF2-40B4-BE49-F238E27FC236}">
                <a16:creationId xmlns:a16="http://schemas.microsoft.com/office/drawing/2014/main" id="{EBAE140D-EBD1-4737-8B46-7F65C5547E5C}"/>
              </a:ext>
            </a:extLst>
          </p:cNvPr>
          <p:cNvSpPr txBox="1"/>
          <p:nvPr/>
        </p:nvSpPr>
        <p:spPr>
          <a:xfrm>
            <a:off x="4891613" y="4701656"/>
            <a:ext cx="1947553" cy="298149"/>
          </a:xfrm>
          <a:prstGeom prst="rect">
            <a:avLst/>
          </a:prstGeom>
          <a:noFill/>
          <a:ln w="38100">
            <a:solidFill>
              <a:srgbClr val="FF0000"/>
            </a:solidFill>
          </a:ln>
        </p:spPr>
        <p:txBody>
          <a:bodyPr wrap="square" rtlCol="0">
            <a:spAutoFit/>
          </a:bodyPr>
          <a:lstStyle/>
          <a:p>
            <a:endParaRPr lang="en-US" dirty="0"/>
          </a:p>
        </p:txBody>
      </p:sp>
      <p:sp>
        <p:nvSpPr>
          <p:cNvPr id="18" name="TextBox 17">
            <a:extLst>
              <a:ext uri="{FF2B5EF4-FFF2-40B4-BE49-F238E27FC236}">
                <a16:creationId xmlns:a16="http://schemas.microsoft.com/office/drawing/2014/main" id="{E8AE9FBD-946E-4CFE-9BB3-DF300E8A1803}"/>
              </a:ext>
            </a:extLst>
          </p:cNvPr>
          <p:cNvSpPr txBox="1"/>
          <p:nvPr/>
        </p:nvSpPr>
        <p:spPr>
          <a:xfrm>
            <a:off x="3158777" y="2395341"/>
            <a:ext cx="1156369" cy="224814"/>
          </a:xfrm>
          <a:prstGeom prst="rect">
            <a:avLst/>
          </a:prstGeom>
          <a:noFill/>
          <a:ln w="38100">
            <a:solidFill>
              <a:srgbClr val="FF0000"/>
            </a:solidFill>
          </a:ln>
        </p:spPr>
        <p:txBody>
          <a:bodyPr wrap="square" rtlCol="0">
            <a:spAutoFit/>
          </a:bodyPr>
          <a:lstStyle/>
          <a:p>
            <a:endParaRPr lang="en-US" dirty="0"/>
          </a:p>
        </p:txBody>
      </p:sp>
      <p:sp>
        <p:nvSpPr>
          <p:cNvPr id="2" name="TextBox 1">
            <a:extLst>
              <a:ext uri="{FF2B5EF4-FFF2-40B4-BE49-F238E27FC236}">
                <a16:creationId xmlns:a16="http://schemas.microsoft.com/office/drawing/2014/main" id="{0A8E5955-4D45-2605-5CAC-308954676C1F}"/>
              </a:ext>
            </a:extLst>
          </p:cNvPr>
          <p:cNvSpPr txBox="1"/>
          <p:nvPr/>
        </p:nvSpPr>
        <p:spPr>
          <a:xfrm>
            <a:off x="1809476" y="553250"/>
            <a:ext cx="8573048" cy="369332"/>
          </a:xfrm>
          <a:prstGeom prst="rect">
            <a:avLst/>
          </a:prstGeom>
          <a:noFill/>
        </p:spPr>
        <p:txBody>
          <a:bodyPr wrap="square" rtlCol="0">
            <a:spAutoFit/>
          </a:bodyPr>
          <a:lstStyle/>
          <a:p>
            <a:r>
              <a:rPr lang="en-US" dirty="0"/>
              <a:t>t-tests (after dropping outliers)—liver data; glutathione</a:t>
            </a:r>
          </a:p>
        </p:txBody>
      </p:sp>
    </p:spTree>
    <p:extLst>
      <p:ext uri="{BB962C8B-B14F-4D97-AF65-F5344CB8AC3E}">
        <p14:creationId xmlns:p14="http://schemas.microsoft.com/office/powerpoint/2010/main" val="1444396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72E929-A894-4C7E-BDBD-944207D9526B}"/>
              </a:ext>
            </a:extLst>
          </p:cNvPr>
          <p:cNvPicPr>
            <a:picLocks noChangeAspect="1"/>
          </p:cNvPicPr>
          <p:nvPr/>
        </p:nvPicPr>
        <p:blipFill>
          <a:blip r:embed="rId2"/>
          <a:stretch>
            <a:fillRect/>
          </a:stretch>
        </p:blipFill>
        <p:spPr>
          <a:xfrm>
            <a:off x="2338601" y="3929015"/>
            <a:ext cx="9610725" cy="2695575"/>
          </a:xfrm>
          <a:prstGeom prst="rect">
            <a:avLst/>
          </a:prstGeom>
        </p:spPr>
      </p:pic>
      <p:pic>
        <p:nvPicPr>
          <p:cNvPr id="5" name="Picture 4">
            <a:extLst>
              <a:ext uri="{FF2B5EF4-FFF2-40B4-BE49-F238E27FC236}">
                <a16:creationId xmlns:a16="http://schemas.microsoft.com/office/drawing/2014/main" id="{CF85D053-C854-49C4-84E5-DC5D4C3266D5}"/>
              </a:ext>
            </a:extLst>
          </p:cNvPr>
          <p:cNvPicPr>
            <a:picLocks noChangeAspect="1"/>
          </p:cNvPicPr>
          <p:nvPr/>
        </p:nvPicPr>
        <p:blipFill>
          <a:blip r:embed="rId3"/>
          <a:stretch>
            <a:fillRect/>
          </a:stretch>
        </p:blipFill>
        <p:spPr>
          <a:xfrm>
            <a:off x="143221" y="1399231"/>
            <a:ext cx="9696450" cy="2305050"/>
          </a:xfrm>
          <a:prstGeom prst="rect">
            <a:avLst/>
          </a:prstGeom>
        </p:spPr>
      </p:pic>
      <p:sp>
        <p:nvSpPr>
          <p:cNvPr id="9" name="TextBox 8">
            <a:extLst>
              <a:ext uri="{FF2B5EF4-FFF2-40B4-BE49-F238E27FC236}">
                <a16:creationId xmlns:a16="http://schemas.microsoft.com/office/drawing/2014/main" id="{BC07244D-294C-4D5B-8815-71CD060CA95A}"/>
              </a:ext>
            </a:extLst>
          </p:cNvPr>
          <p:cNvSpPr txBox="1"/>
          <p:nvPr/>
        </p:nvSpPr>
        <p:spPr>
          <a:xfrm>
            <a:off x="9960569" y="1417762"/>
            <a:ext cx="1980160" cy="923330"/>
          </a:xfrm>
          <a:prstGeom prst="rect">
            <a:avLst/>
          </a:prstGeom>
          <a:noFill/>
        </p:spPr>
        <p:txBody>
          <a:bodyPr wrap="square" rtlCol="0">
            <a:spAutoFit/>
          </a:bodyPr>
          <a:lstStyle/>
          <a:p>
            <a:r>
              <a:rPr lang="en-US" dirty="0"/>
              <a:t>ache</a:t>
            </a:r>
          </a:p>
          <a:p>
            <a:r>
              <a:rPr lang="en-US" dirty="0"/>
              <a:t>24d</a:t>
            </a:r>
          </a:p>
          <a:p>
            <a:r>
              <a:rPr lang="en-US" dirty="0"/>
              <a:t>Not significant</a:t>
            </a:r>
          </a:p>
        </p:txBody>
      </p:sp>
      <p:sp>
        <p:nvSpPr>
          <p:cNvPr id="10" name="TextBox 9">
            <a:extLst>
              <a:ext uri="{FF2B5EF4-FFF2-40B4-BE49-F238E27FC236}">
                <a16:creationId xmlns:a16="http://schemas.microsoft.com/office/drawing/2014/main" id="{1871EB22-F10A-4181-8810-3A258E8063BC}"/>
              </a:ext>
            </a:extLst>
          </p:cNvPr>
          <p:cNvSpPr txBox="1"/>
          <p:nvPr/>
        </p:nvSpPr>
        <p:spPr>
          <a:xfrm>
            <a:off x="368469" y="4754579"/>
            <a:ext cx="1799378" cy="923330"/>
          </a:xfrm>
          <a:prstGeom prst="rect">
            <a:avLst/>
          </a:prstGeom>
          <a:noFill/>
        </p:spPr>
        <p:txBody>
          <a:bodyPr wrap="square" rtlCol="0">
            <a:spAutoFit/>
          </a:bodyPr>
          <a:lstStyle/>
          <a:p>
            <a:r>
              <a:rPr lang="en-US" dirty="0"/>
              <a:t>ache</a:t>
            </a:r>
          </a:p>
          <a:p>
            <a:r>
              <a:rPr lang="en-US" dirty="0"/>
              <a:t>Chlorpyrifos</a:t>
            </a:r>
          </a:p>
          <a:p>
            <a:r>
              <a:rPr lang="en-US" dirty="0"/>
              <a:t>Not significant</a:t>
            </a:r>
          </a:p>
        </p:txBody>
      </p:sp>
      <p:sp>
        <p:nvSpPr>
          <p:cNvPr id="15" name="TextBox 14">
            <a:extLst>
              <a:ext uri="{FF2B5EF4-FFF2-40B4-BE49-F238E27FC236}">
                <a16:creationId xmlns:a16="http://schemas.microsoft.com/office/drawing/2014/main" id="{1E05821F-7C52-4BD8-B766-EBE0DCA992D6}"/>
              </a:ext>
            </a:extLst>
          </p:cNvPr>
          <p:cNvSpPr txBox="1"/>
          <p:nvPr/>
        </p:nvSpPr>
        <p:spPr>
          <a:xfrm>
            <a:off x="5196410" y="5467190"/>
            <a:ext cx="1111923" cy="298149"/>
          </a:xfrm>
          <a:prstGeom prst="rect">
            <a:avLst/>
          </a:prstGeom>
          <a:noFill/>
          <a:ln w="38100">
            <a:solidFill>
              <a:srgbClr val="FF0000"/>
            </a:solidFill>
          </a:ln>
        </p:spPr>
        <p:txBody>
          <a:bodyPr wrap="square" rtlCol="0">
            <a:spAutoFit/>
          </a:bodyPr>
          <a:lstStyle/>
          <a:p>
            <a:endParaRPr lang="en-US" dirty="0"/>
          </a:p>
        </p:txBody>
      </p:sp>
      <p:sp>
        <p:nvSpPr>
          <p:cNvPr id="18" name="TextBox 17">
            <a:extLst>
              <a:ext uri="{FF2B5EF4-FFF2-40B4-BE49-F238E27FC236}">
                <a16:creationId xmlns:a16="http://schemas.microsoft.com/office/drawing/2014/main" id="{E8AE9FBD-946E-4CFE-9BB3-DF300E8A1803}"/>
              </a:ext>
            </a:extLst>
          </p:cNvPr>
          <p:cNvSpPr txBox="1"/>
          <p:nvPr/>
        </p:nvSpPr>
        <p:spPr>
          <a:xfrm>
            <a:off x="2644322" y="2511426"/>
            <a:ext cx="1077082" cy="246187"/>
          </a:xfrm>
          <a:prstGeom prst="rect">
            <a:avLst/>
          </a:prstGeom>
          <a:noFill/>
          <a:ln w="38100">
            <a:solidFill>
              <a:srgbClr val="FF0000"/>
            </a:solidFill>
          </a:ln>
        </p:spPr>
        <p:txBody>
          <a:bodyPr wrap="square" rtlCol="0">
            <a:spAutoFit/>
          </a:bodyPr>
          <a:lstStyle/>
          <a:p>
            <a:endParaRPr lang="en-US" dirty="0"/>
          </a:p>
        </p:txBody>
      </p:sp>
      <p:sp>
        <p:nvSpPr>
          <p:cNvPr id="2" name="TextBox 1">
            <a:extLst>
              <a:ext uri="{FF2B5EF4-FFF2-40B4-BE49-F238E27FC236}">
                <a16:creationId xmlns:a16="http://schemas.microsoft.com/office/drawing/2014/main" id="{7FE246A4-0540-8CDF-1289-95E2FFC56006}"/>
              </a:ext>
            </a:extLst>
          </p:cNvPr>
          <p:cNvSpPr txBox="1"/>
          <p:nvPr/>
        </p:nvSpPr>
        <p:spPr>
          <a:xfrm>
            <a:off x="1809476" y="553250"/>
            <a:ext cx="8573048" cy="369332"/>
          </a:xfrm>
          <a:prstGeom prst="rect">
            <a:avLst/>
          </a:prstGeom>
          <a:noFill/>
        </p:spPr>
        <p:txBody>
          <a:bodyPr wrap="square" rtlCol="0">
            <a:spAutoFit/>
          </a:bodyPr>
          <a:lstStyle/>
          <a:p>
            <a:r>
              <a:rPr lang="en-US" dirty="0"/>
              <a:t>t-tests (after dropping outliers)—liver data; acetylcholinesterase</a:t>
            </a:r>
          </a:p>
        </p:txBody>
      </p:sp>
    </p:spTree>
    <p:extLst>
      <p:ext uri="{BB962C8B-B14F-4D97-AF65-F5344CB8AC3E}">
        <p14:creationId xmlns:p14="http://schemas.microsoft.com/office/powerpoint/2010/main" val="1056058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96D84D-FAA8-A2FA-5F87-D036992D3C08}"/>
              </a:ext>
            </a:extLst>
          </p:cNvPr>
          <p:cNvPicPr>
            <a:picLocks noChangeAspect="1"/>
          </p:cNvPicPr>
          <p:nvPr/>
        </p:nvPicPr>
        <p:blipFill>
          <a:blip r:embed="rId2"/>
          <a:stretch>
            <a:fillRect/>
          </a:stretch>
        </p:blipFill>
        <p:spPr>
          <a:xfrm>
            <a:off x="1809476" y="4010564"/>
            <a:ext cx="9658350" cy="2438400"/>
          </a:xfrm>
          <a:prstGeom prst="rect">
            <a:avLst/>
          </a:prstGeom>
        </p:spPr>
      </p:pic>
      <p:pic>
        <p:nvPicPr>
          <p:cNvPr id="4" name="Picture 3">
            <a:extLst>
              <a:ext uri="{FF2B5EF4-FFF2-40B4-BE49-F238E27FC236}">
                <a16:creationId xmlns:a16="http://schemas.microsoft.com/office/drawing/2014/main" id="{56C0D759-EF4C-8A02-389E-00066439A2C4}"/>
              </a:ext>
            </a:extLst>
          </p:cNvPr>
          <p:cNvPicPr>
            <a:picLocks noChangeAspect="1"/>
          </p:cNvPicPr>
          <p:nvPr/>
        </p:nvPicPr>
        <p:blipFill>
          <a:blip r:embed="rId3"/>
          <a:stretch>
            <a:fillRect/>
          </a:stretch>
        </p:blipFill>
        <p:spPr>
          <a:xfrm>
            <a:off x="971070" y="1404500"/>
            <a:ext cx="9220200" cy="2381250"/>
          </a:xfrm>
          <a:prstGeom prst="rect">
            <a:avLst/>
          </a:prstGeom>
        </p:spPr>
      </p:pic>
      <p:sp>
        <p:nvSpPr>
          <p:cNvPr id="9" name="TextBox 8">
            <a:extLst>
              <a:ext uri="{FF2B5EF4-FFF2-40B4-BE49-F238E27FC236}">
                <a16:creationId xmlns:a16="http://schemas.microsoft.com/office/drawing/2014/main" id="{BC07244D-294C-4D5B-8815-71CD060CA95A}"/>
              </a:ext>
            </a:extLst>
          </p:cNvPr>
          <p:cNvSpPr txBox="1"/>
          <p:nvPr/>
        </p:nvSpPr>
        <p:spPr>
          <a:xfrm>
            <a:off x="10265870" y="1717611"/>
            <a:ext cx="1682976" cy="923330"/>
          </a:xfrm>
          <a:prstGeom prst="rect">
            <a:avLst/>
          </a:prstGeom>
          <a:noFill/>
        </p:spPr>
        <p:txBody>
          <a:bodyPr wrap="square" rtlCol="0">
            <a:spAutoFit/>
          </a:bodyPr>
          <a:lstStyle/>
          <a:p>
            <a:r>
              <a:rPr lang="en-US" dirty="0" err="1"/>
              <a:t>Gsh</a:t>
            </a:r>
            <a:r>
              <a:rPr lang="en-US" dirty="0"/>
              <a:t>-swabs</a:t>
            </a:r>
          </a:p>
          <a:p>
            <a:r>
              <a:rPr lang="en-US" dirty="0"/>
              <a:t>24d</a:t>
            </a:r>
          </a:p>
          <a:p>
            <a:r>
              <a:rPr lang="en-US" dirty="0"/>
              <a:t>Not significant</a:t>
            </a:r>
          </a:p>
        </p:txBody>
      </p:sp>
      <p:sp>
        <p:nvSpPr>
          <p:cNvPr id="10" name="TextBox 9">
            <a:extLst>
              <a:ext uri="{FF2B5EF4-FFF2-40B4-BE49-F238E27FC236}">
                <a16:creationId xmlns:a16="http://schemas.microsoft.com/office/drawing/2014/main" id="{1871EB22-F10A-4181-8810-3A258E8063BC}"/>
              </a:ext>
            </a:extLst>
          </p:cNvPr>
          <p:cNvSpPr txBox="1"/>
          <p:nvPr/>
        </p:nvSpPr>
        <p:spPr>
          <a:xfrm>
            <a:off x="222800" y="4439775"/>
            <a:ext cx="1662292" cy="923330"/>
          </a:xfrm>
          <a:prstGeom prst="rect">
            <a:avLst/>
          </a:prstGeom>
          <a:noFill/>
        </p:spPr>
        <p:txBody>
          <a:bodyPr wrap="square" rtlCol="0">
            <a:spAutoFit/>
          </a:bodyPr>
          <a:lstStyle/>
          <a:p>
            <a:r>
              <a:rPr lang="en-US" dirty="0" err="1"/>
              <a:t>Gsh</a:t>
            </a:r>
            <a:r>
              <a:rPr lang="en-US" dirty="0"/>
              <a:t>-swabs</a:t>
            </a:r>
          </a:p>
          <a:p>
            <a:r>
              <a:rPr lang="en-US" dirty="0"/>
              <a:t>Chlorpyrifos</a:t>
            </a:r>
          </a:p>
          <a:p>
            <a:r>
              <a:rPr lang="en-US" dirty="0"/>
              <a:t>Not significant</a:t>
            </a:r>
          </a:p>
        </p:txBody>
      </p:sp>
      <p:sp>
        <p:nvSpPr>
          <p:cNvPr id="16" name="TextBox 15">
            <a:extLst>
              <a:ext uri="{FF2B5EF4-FFF2-40B4-BE49-F238E27FC236}">
                <a16:creationId xmlns:a16="http://schemas.microsoft.com/office/drawing/2014/main" id="{EBAE140D-EBD1-4737-8B46-7F65C5547E5C}"/>
              </a:ext>
            </a:extLst>
          </p:cNvPr>
          <p:cNvSpPr txBox="1"/>
          <p:nvPr/>
        </p:nvSpPr>
        <p:spPr>
          <a:xfrm>
            <a:off x="3795912" y="5146694"/>
            <a:ext cx="1947553" cy="298149"/>
          </a:xfrm>
          <a:prstGeom prst="rect">
            <a:avLst/>
          </a:prstGeom>
          <a:noFill/>
          <a:ln w="38100">
            <a:solidFill>
              <a:srgbClr val="FF0000"/>
            </a:solidFill>
          </a:ln>
        </p:spPr>
        <p:txBody>
          <a:bodyPr wrap="square" rtlCol="0">
            <a:spAutoFit/>
          </a:bodyPr>
          <a:lstStyle/>
          <a:p>
            <a:endParaRPr lang="en-US" dirty="0"/>
          </a:p>
        </p:txBody>
      </p:sp>
      <p:sp>
        <p:nvSpPr>
          <p:cNvPr id="18" name="TextBox 17">
            <a:extLst>
              <a:ext uri="{FF2B5EF4-FFF2-40B4-BE49-F238E27FC236}">
                <a16:creationId xmlns:a16="http://schemas.microsoft.com/office/drawing/2014/main" id="{E8AE9FBD-946E-4CFE-9BB3-DF300E8A1803}"/>
              </a:ext>
            </a:extLst>
          </p:cNvPr>
          <p:cNvSpPr txBox="1"/>
          <p:nvPr/>
        </p:nvSpPr>
        <p:spPr>
          <a:xfrm>
            <a:off x="3081297" y="2595125"/>
            <a:ext cx="1429231" cy="224814"/>
          </a:xfrm>
          <a:prstGeom prst="rect">
            <a:avLst/>
          </a:prstGeom>
          <a:noFill/>
          <a:ln w="38100">
            <a:solidFill>
              <a:srgbClr val="FF0000"/>
            </a:solidFill>
          </a:ln>
        </p:spPr>
        <p:txBody>
          <a:bodyPr wrap="square" rtlCol="0">
            <a:spAutoFit/>
          </a:bodyPr>
          <a:lstStyle/>
          <a:p>
            <a:endParaRPr lang="en-US" dirty="0"/>
          </a:p>
        </p:txBody>
      </p:sp>
      <p:sp>
        <p:nvSpPr>
          <p:cNvPr id="2" name="TextBox 1">
            <a:extLst>
              <a:ext uri="{FF2B5EF4-FFF2-40B4-BE49-F238E27FC236}">
                <a16:creationId xmlns:a16="http://schemas.microsoft.com/office/drawing/2014/main" id="{32FD3F72-5FEC-2733-839C-71706122FAB7}"/>
              </a:ext>
            </a:extLst>
          </p:cNvPr>
          <p:cNvSpPr txBox="1"/>
          <p:nvPr/>
        </p:nvSpPr>
        <p:spPr>
          <a:xfrm>
            <a:off x="1809476" y="553250"/>
            <a:ext cx="8573048" cy="369332"/>
          </a:xfrm>
          <a:prstGeom prst="rect">
            <a:avLst/>
          </a:prstGeom>
          <a:noFill/>
        </p:spPr>
        <p:txBody>
          <a:bodyPr wrap="square" rtlCol="0">
            <a:spAutoFit/>
          </a:bodyPr>
          <a:lstStyle/>
          <a:p>
            <a:r>
              <a:rPr lang="en-US" dirty="0"/>
              <a:t>t-tests (after dropping outliers)—swab data; glutathione</a:t>
            </a:r>
          </a:p>
        </p:txBody>
      </p:sp>
    </p:spTree>
    <p:extLst>
      <p:ext uri="{BB962C8B-B14F-4D97-AF65-F5344CB8AC3E}">
        <p14:creationId xmlns:p14="http://schemas.microsoft.com/office/powerpoint/2010/main" val="1760663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050E-6113-38FA-C8D8-7073FFAAD710}"/>
              </a:ext>
            </a:extLst>
          </p:cNvPr>
          <p:cNvSpPr>
            <a:spLocks noGrp="1"/>
          </p:cNvSpPr>
          <p:nvPr>
            <p:ph type="title"/>
          </p:nvPr>
        </p:nvSpPr>
        <p:spPr>
          <a:xfrm>
            <a:off x="838200" y="165341"/>
            <a:ext cx="10515600" cy="733692"/>
          </a:xfrm>
        </p:spPr>
        <p:txBody>
          <a:bodyPr/>
          <a:lstStyle/>
          <a:p>
            <a:r>
              <a:rPr lang="en-US" dirty="0"/>
              <a:t>Metabolic pathway networks</a:t>
            </a:r>
          </a:p>
        </p:txBody>
      </p:sp>
      <p:sp>
        <p:nvSpPr>
          <p:cNvPr id="3" name="Content Placeholder 2">
            <a:extLst>
              <a:ext uri="{FF2B5EF4-FFF2-40B4-BE49-F238E27FC236}">
                <a16:creationId xmlns:a16="http://schemas.microsoft.com/office/drawing/2014/main" id="{C49A335B-0963-4966-60A7-F4067DC4D338}"/>
              </a:ext>
            </a:extLst>
          </p:cNvPr>
          <p:cNvSpPr>
            <a:spLocks noGrp="1"/>
          </p:cNvSpPr>
          <p:nvPr>
            <p:ph idx="1"/>
          </p:nvPr>
        </p:nvSpPr>
        <p:spPr>
          <a:xfrm>
            <a:off x="838200" y="1172482"/>
            <a:ext cx="10515600" cy="4351338"/>
          </a:xfrm>
        </p:spPr>
        <p:txBody>
          <a:bodyPr>
            <a:normAutofit lnSpcReduction="10000"/>
          </a:bodyPr>
          <a:lstStyle/>
          <a:p>
            <a:r>
              <a:rPr lang="en-US" dirty="0"/>
              <a:t>None of the network diagrams are satisfactory</a:t>
            </a:r>
          </a:p>
          <a:p>
            <a:r>
              <a:rPr lang="en-US" dirty="0"/>
              <a:t>Methods work for some pathways if all the treatments are lumped together, but that is not helpful for the manuscript</a:t>
            </a:r>
          </a:p>
          <a:p>
            <a:r>
              <a:rPr lang="en-US" dirty="0"/>
              <a:t>To do specific treatments, need to be more careful about the tuning parameter, optimize it not on results but on number of retained metabolites, essentially it quickly flips from having too many metabolites (not enough degrees of freedom to calculate the partial correlations) to aggressively dropping all the metabolites and not having an interesting network to look at</a:t>
            </a:r>
          </a:p>
          <a:p>
            <a:r>
              <a:rPr lang="en-US" dirty="0"/>
              <a:t>Kernel density plots are useful for visualizing the overall differences in (z score transformed) metabolite concentrations between treatments</a:t>
            </a:r>
          </a:p>
        </p:txBody>
      </p:sp>
    </p:spTree>
    <p:extLst>
      <p:ext uri="{BB962C8B-B14F-4D97-AF65-F5344CB8AC3E}">
        <p14:creationId xmlns:p14="http://schemas.microsoft.com/office/powerpoint/2010/main" val="211315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5D9412-564C-42FF-D0C2-BA95F6F50B0A}"/>
              </a:ext>
            </a:extLst>
          </p:cNvPr>
          <p:cNvPicPr>
            <a:picLocks noChangeAspect="1"/>
          </p:cNvPicPr>
          <p:nvPr/>
        </p:nvPicPr>
        <p:blipFill>
          <a:blip r:embed="rId2"/>
          <a:stretch>
            <a:fillRect/>
          </a:stretch>
        </p:blipFill>
        <p:spPr>
          <a:xfrm>
            <a:off x="1887833" y="-120770"/>
            <a:ext cx="8273164" cy="6978770"/>
          </a:xfrm>
          <a:prstGeom prst="rect">
            <a:avLst/>
          </a:prstGeom>
        </p:spPr>
      </p:pic>
    </p:spTree>
    <p:extLst>
      <p:ext uri="{BB962C8B-B14F-4D97-AF65-F5344CB8AC3E}">
        <p14:creationId xmlns:p14="http://schemas.microsoft.com/office/powerpoint/2010/main" val="1989200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F39AF9-8FA2-1E27-DED7-6C98DEAC6352}"/>
              </a:ext>
            </a:extLst>
          </p:cNvPr>
          <p:cNvPicPr>
            <a:picLocks noChangeAspect="1"/>
          </p:cNvPicPr>
          <p:nvPr/>
        </p:nvPicPr>
        <p:blipFill>
          <a:blip r:embed="rId2"/>
          <a:stretch>
            <a:fillRect/>
          </a:stretch>
        </p:blipFill>
        <p:spPr>
          <a:xfrm>
            <a:off x="397163" y="55996"/>
            <a:ext cx="9401781" cy="6734892"/>
          </a:xfrm>
          <a:prstGeom prst="rect">
            <a:avLst/>
          </a:prstGeom>
        </p:spPr>
      </p:pic>
      <p:sp>
        <p:nvSpPr>
          <p:cNvPr id="2" name="Title 1">
            <a:extLst>
              <a:ext uri="{FF2B5EF4-FFF2-40B4-BE49-F238E27FC236}">
                <a16:creationId xmlns:a16="http://schemas.microsoft.com/office/drawing/2014/main" id="{68AC0A0C-1C5A-64F6-8F4A-EF0556EAC1DD}"/>
              </a:ext>
            </a:extLst>
          </p:cNvPr>
          <p:cNvSpPr>
            <a:spLocks noGrp="1"/>
          </p:cNvSpPr>
          <p:nvPr>
            <p:ph type="title"/>
          </p:nvPr>
        </p:nvSpPr>
        <p:spPr>
          <a:xfrm>
            <a:off x="5834165" y="5465325"/>
            <a:ext cx="6356927" cy="1325563"/>
          </a:xfrm>
        </p:spPr>
        <p:txBody>
          <a:bodyPr/>
          <a:lstStyle/>
          <a:p>
            <a:r>
              <a:rPr lang="en-US" dirty="0" err="1"/>
              <a:t>Chlorpyrfos</a:t>
            </a:r>
            <a:r>
              <a:rPr lang="en-US" dirty="0"/>
              <a:t>, log2 v control</a:t>
            </a:r>
          </a:p>
        </p:txBody>
      </p:sp>
    </p:spTree>
    <p:extLst>
      <p:ext uri="{BB962C8B-B14F-4D97-AF65-F5344CB8AC3E}">
        <p14:creationId xmlns:p14="http://schemas.microsoft.com/office/powerpoint/2010/main" val="249576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C12E-F71B-7881-B93B-8EF329A1AC88}"/>
              </a:ext>
            </a:extLst>
          </p:cNvPr>
          <p:cNvSpPr>
            <a:spLocks noGrp="1"/>
          </p:cNvSpPr>
          <p:nvPr>
            <p:ph type="title"/>
          </p:nvPr>
        </p:nvSpPr>
        <p:spPr/>
        <p:txBody>
          <a:bodyPr/>
          <a:lstStyle/>
          <a:p>
            <a:r>
              <a:rPr lang="en-US" dirty="0"/>
              <a:t>Urea cycle</a:t>
            </a:r>
          </a:p>
        </p:txBody>
      </p:sp>
      <p:sp>
        <p:nvSpPr>
          <p:cNvPr id="3" name="Content Placeholder 2">
            <a:extLst>
              <a:ext uri="{FF2B5EF4-FFF2-40B4-BE49-F238E27FC236}">
                <a16:creationId xmlns:a16="http://schemas.microsoft.com/office/drawing/2014/main" id="{E6E6A899-67B6-266F-E825-3EC76F5B83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0070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6AA3E-A148-4B3A-A924-C13B8911BF5D}"/>
              </a:ext>
            </a:extLst>
          </p:cNvPr>
          <p:cNvPicPr>
            <a:picLocks noChangeAspect="1"/>
          </p:cNvPicPr>
          <p:nvPr/>
        </p:nvPicPr>
        <p:blipFill>
          <a:blip r:embed="rId2"/>
          <a:stretch>
            <a:fillRect/>
          </a:stretch>
        </p:blipFill>
        <p:spPr>
          <a:xfrm>
            <a:off x="1014003" y="0"/>
            <a:ext cx="10307832" cy="6858000"/>
          </a:xfrm>
          <a:prstGeom prst="rect">
            <a:avLst/>
          </a:prstGeom>
        </p:spPr>
      </p:pic>
      <p:sp>
        <p:nvSpPr>
          <p:cNvPr id="5" name="TextBox 4">
            <a:extLst>
              <a:ext uri="{FF2B5EF4-FFF2-40B4-BE49-F238E27FC236}">
                <a16:creationId xmlns:a16="http://schemas.microsoft.com/office/drawing/2014/main" id="{6AA3BDDA-EA4B-43A2-B31C-A1669A190A5E}"/>
              </a:ext>
            </a:extLst>
          </p:cNvPr>
          <p:cNvSpPr txBox="1"/>
          <p:nvPr/>
        </p:nvSpPr>
        <p:spPr>
          <a:xfrm>
            <a:off x="9667782" y="621437"/>
            <a:ext cx="727969" cy="235199"/>
          </a:xfrm>
          <a:prstGeom prst="rect">
            <a:avLst/>
          </a:prstGeom>
          <a:noFill/>
          <a:ln w="38100">
            <a:solidFill>
              <a:srgbClr val="FF0000"/>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1CE3282B-0C4E-4635-B9C9-7109560ECE09}"/>
              </a:ext>
            </a:extLst>
          </p:cNvPr>
          <p:cNvSpPr txBox="1"/>
          <p:nvPr/>
        </p:nvSpPr>
        <p:spPr>
          <a:xfrm>
            <a:off x="7389179" y="3650202"/>
            <a:ext cx="727969" cy="235199"/>
          </a:xfrm>
          <a:prstGeom prst="rect">
            <a:avLst/>
          </a:prstGeom>
          <a:noFill/>
          <a:ln w="38100">
            <a:solidFill>
              <a:srgbClr val="FF0000"/>
            </a:solidFill>
          </a:ln>
        </p:spPr>
        <p:txBody>
          <a:bodyPr wrap="square" rtlCol="0">
            <a:spAutoFit/>
          </a:bodyPr>
          <a:lstStyle/>
          <a:p>
            <a:endParaRPr lang="en-US" dirty="0"/>
          </a:p>
        </p:txBody>
      </p:sp>
      <p:sp>
        <p:nvSpPr>
          <p:cNvPr id="7" name="TextBox 6">
            <a:extLst>
              <a:ext uri="{FF2B5EF4-FFF2-40B4-BE49-F238E27FC236}">
                <a16:creationId xmlns:a16="http://schemas.microsoft.com/office/drawing/2014/main" id="{F4CC66EE-7BDB-4900-A627-F6C443D0FC1D}"/>
              </a:ext>
            </a:extLst>
          </p:cNvPr>
          <p:cNvSpPr txBox="1"/>
          <p:nvPr/>
        </p:nvSpPr>
        <p:spPr>
          <a:xfrm>
            <a:off x="7389180" y="3039123"/>
            <a:ext cx="727969" cy="235199"/>
          </a:xfrm>
          <a:prstGeom prst="rect">
            <a:avLst/>
          </a:prstGeom>
          <a:noFill/>
          <a:ln w="3810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D8823FB8-5D91-4B94-82CA-CCEE9193ED00}"/>
              </a:ext>
            </a:extLst>
          </p:cNvPr>
          <p:cNvSpPr txBox="1"/>
          <p:nvPr/>
        </p:nvSpPr>
        <p:spPr>
          <a:xfrm>
            <a:off x="7045907" y="0"/>
            <a:ext cx="1228081" cy="6858000"/>
          </a:xfrm>
          <a:prstGeom prst="rect">
            <a:avLst/>
          </a:prstGeom>
          <a:noFill/>
          <a:ln w="38100">
            <a:solidFill>
              <a:srgbClr val="FFC000"/>
            </a:solidFill>
          </a:ln>
        </p:spPr>
        <p:txBody>
          <a:bodyPr wrap="square" rtlCol="0">
            <a:spAutoFit/>
          </a:bodyPr>
          <a:lstStyle/>
          <a:p>
            <a:endParaRPr lang="en-US" dirty="0"/>
          </a:p>
        </p:txBody>
      </p:sp>
      <p:sp>
        <p:nvSpPr>
          <p:cNvPr id="9" name="TextBox 8">
            <a:extLst>
              <a:ext uri="{FF2B5EF4-FFF2-40B4-BE49-F238E27FC236}">
                <a16:creationId xmlns:a16="http://schemas.microsoft.com/office/drawing/2014/main" id="{5B50659C-B40B-4A62-AA17-2DDFEF06437C}"/>
              </a:ext>
            </a:extLst>
          </p:cNvPr>
          <p:cNvSpPr txBox="1"/>
          <p:nvPr/>
        </p:nvSpPr>
        <p:spPr>
          <a:xfrm>
            <a:off x="1182208" y="0"/>
            <a:ext cx="1725379" cy="6858000"/>
          </a:xfrm>
          <a:prstGeom prst="rect">
            <a:avLst/>
          </a:prstGeom>
          <a:noFill/>
          <a:ln w="38100">
            <a:solidFill>
              <a:srgbClr val="FFC000"/>
            </a:solidFill>
          </a:ln>
        </p:spPr>
        <p:txBody>
          <a:bodyPr wrap="square" rtlCol="0">
            <a:spAutoFit/>
          </a:bodyPr>
          <a:lstStyle/>
          <a:p>
            <a:endParaRPr lang="en-US" dirty="0"/>
          </a:p>
        </p:txBody>
      </p:sp>
      <p:sp>
        <p:nvSpPr>
          <p:cNvPr id="10" name="TextBox 9">
            <a:extLst>
              <a:ext uri="{FF2B5EF4-FFF2-40B4-BE49-F238E27FC236}">
                <a16:creationId xmlns:a16="http://schemas.microsoft.com/office/drawing/2014/main" id="{10336D86-6D57-436E-9D60-39D5C8BE863D}"/>
              </a:ext>
            </a:extLst>
          </p:cNvPr>
          <p:cNvSpPr txBox="1"/>
          <p:nvPr/>
        </p:nvSpPr>
        <p:spPr>
          <a:xfrm>
            <a:off x="9417725" y="0"/>
            <a:ext cx="1228081" cy="6858000"/>
          </a:xfrm>
          <a:prstGeom prst="rect">
            <a:avLst/>
          </a:prstGeom>
          <a:noFill/>
          <a:ln w="38100">
            <a:solidFill>
              <a:srgbClr val="FFC000"/>
            </a:solidFill>
          </a:ln>
        </p:spPr>
        <p:txBody>
          <a:bodyPr wrap="square" rtlCol="0">
            <a:spAutoFit/>
          </a:bodyPr>
          <a:lstStyle/>
          <a:p>
            <a:endParaRPr lang="en-US" dirty="0"/>
          </a:p>
        </p:txBody>
      </p:sp>
    </p:spTree>
    <p:extLst>
      <p:ext uri="{BB962C8B-B14F-4D97-AF65-F5344CB8AC3E}">
        <p14:creationId xmlns:p14="http://schemas.microsoft.com/office/powerpoint/2010/main" val="1288132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D0A6F-35B7-989C-777F-70CD6CFA5D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F2277D-F638-1BA5-1B71-8FEB35A6779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2057CBC-5322-EDAD-66BB-1A40670032E7}"/>
              </a:ext>
            </a:extLst>
          </p:cNvPr>
          <p:cNvPicPr>
            <a:picLocks noChangeAspect="1"/>
          </p:cNvPicPr>
          <p:nvPr/>
        </p:nvPicPr>
        <p:blipFill>
          <a:blip r:embed="rId2"/>
          <a:stretch>
            <a:fillRect/>
          </a:stretch>
        </p:blipFill>
        <p:spPr>
          <a:xfrm>
            <a:off x="73455" y="0"/>
            <a:ext cx="12045089" cy="6858000"/>
          </a:xfrm>
          <a:prstGeom prst="rect">
            <a:avLst/>
          </a:prstGeom>
        </p:spPr>
      </p:pic>
    </p:spTree>
    <p:extLst>
      <p:ext uri="{BB962C8B-B14F-4D97-AF65-F5344CB8AC3E}">
        <p14:creationId xmlns:p14="http://schemas.microsoft.com/office/powerpoint/2010/main" val="1250932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57FB0C-7DA8-1619-E405-A41462CF60FA}"/>
              </a:ext>
            </a:extLst>
          </p:cNvPr>
          <p:cNvPicPr>
            <a:picLocks noChangeAspect="1"/>
          </p:cNvPicPr>
          <p:nvPr/>
        </p:nvPicPr>
        <p:blipFill>
          <a:blip r:embed="rId2"/>
          <a:stretch>
            <a:fillRect/>
          </a:stretch>
        </p:blipFill>
        <p:spPr>
          <a:xfrm>
            <a:off x="1" y="2049863"/>
            <a:ext cx="5067130" cy="4617219"/>
          </a:xfrm>
          <a:prstGeom prst="rect">
            <a:avLst/>
          </a:prstGeom>
        </p:spPr>
      </p:pic>
      <p:pic>
        <p:nvPicPr>
          <p:cNvPr id="7" name="Picture 6">
            <a:extLst>
              <a:ext uri="{FF2B5EF4-FFF2-40B4-BE49-F238E27FC236}">
                <a16:creationId xmlns:a16="http://schemas.microsoft.com/office/drawing/2014/main" id="{275500CE-9CB0-025C-266E-89D70CDC4B1C}"/>
              </a:ext>
            </a:extLst>
          </p:cNvPr>
          <p:cNvPicPr>
            <a:picLocks noChangeAspect="1"/>
          </p:cNvPicPr>
          <p:nvPr/>
        </p:nvPicPr>
        <p:blipFill>
          <a:blip r:embed="rId3"/>
          <a:stretch>
            <a:fillRect/>
          </a:stretch>
        </p:blipFill>
        <p:spPr>
          <a:xfrm>
            <a:off x="5067131" y="681037"/>
            <a:ext cx="7098843" cy="6127739"/>
          </a:xfrm>
          <a:prstGeom prst="rect">
            <a:avLst/>
          </a:prstGeom>
        </p:spPr>
      </p:pic>
      <p:sp>
        <p:nvSpPr>
          <p:cNvPr id="2" name="Title 1">
            <a:extLst>
              <a:ext uri="{FF2B5EF4-FFF2-40B4-BE49-F238E27FC236}">
                <a16:creationId xmlns:a16="http://schemas.microsoft.com/office/drawing/2014/main" id="{F2992844-C348-ED8E-D093-9ABAE1B2BF35}"/>
              </a:ext>
            </a:extLst>
          </p:cNvPr>
          <p:cNvSpPr>
            <a:spLocks noGrp="1"/>
          </p:cNvSpPr>
          <p:nvPr>
            <p:ph type="title"/>
          </p:nvPr>
        </p:nvSpPr>
        <p:spPr>
          <a:xfrm>
            <a:off x="9761135" y="186976"/>
            <a:ext cx="2095919" cy="1325563"/>
          </a:xfrm>
        </p:spPr>
        <p:txBody>
          <a:bodyPr/>
          <a:lstStyle/>
          <a:p>
            <a:r>
              <a:rPr lang="en-US" dirty="0"/>
              <a:t>Urea</a:t>
            </a:r>
          </a:p>
        </p:txBody>
      </p:sp>
    </p:spTree>
    <p:extLst>
      <p:ext uri="{BB962C8B-B14F-4D97-AF65-F5344CB8AC3E}">
        <p14:creationId xmlns:p14="http://schemas.microsoft.com/office/powerpoint/2010/main" val="111734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C8C3E8D-0CFB-CCC2-08EC-135F390EF581}"/>
              </a:ext>
            </a:extLst>
          </p:cNvPr>
          <p:cNvSpPr txBox="1"/>
          <p:nvPr/>
        </p:nvSpPr>
        <p:spPr>
          <a:xfrm>
            <a:off x="663191" y="241160"/>
            <a:ext cx="6712299" cy="369332"/>
          </a:xfrm>
          <a:prstGeom prst="rect">
            <a:avLst/>
          </a:prstGeom>
          <a:noFill/>
        </p:spPr>
        <p:txBody>
          <a:bodyPr wrap="square" rtlCol="0">
            <a:spAutoFit/>
          </a:bodyPr>
          <a:lstStyle/>
          <a:p>
            <a:r>
              <a:rPr lang="en-US" dirty="0" err="1"/>
              <a:t>xla</a:t>
            </a:r>
            <a:r>
              <a:rPr lang="en-US" dirty="0"/>
              <a:t>; Chlorpyrifos—Arginine biosynthesis (Urea cycle); </a:t>
            </a:r>
            <a:r>
              <a:rPr lang="en-US" dirty="0" err="1"/>
              <a:t>xla</a:t>
            </a:r>
            <a:r>
              <a:rPr lang="en-US" dirty="0"/>
              <a:t>=</a:t>
            </a:r>
            <a:r>
              <a:rPr lang="en-US" dirty="0" err="1"/>
              <a:t>hsa</a:t>
            </a:r>
            <a:endParaRPr lang="en-US" dirty="0"/>
          </a:p>
        </p:txBody>
      </p:sp>
      <p:pic>
        <p:nvPicPr>
          <p:cNvPr id="3" name="Picture 2">
            <a:extLst>
              <a:ext uri="{FF2B5EF4-FFF2-40B4-BE49-F238E27FC236}">
                <a16:creationId xmlns:a16="http://schemas.microsoft.com/office/drawing/2014/main" id="{D53015E3-C80E-79A2-D262-31BEA26E9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14" y="610492"/>
            <a:ext cx="11809572" cy="4963886"/>
          </a:xfrm>
          <a:prstGeom prst="rect">
            <a:avLst/>
          </a:prstGeom>
        </p:spPr>
      </p:pic>
      <p:pic>
        <p:nvPicPr>
          <p:cNvPr id="6" name="Picture 5">
            <a:extLst>
              <a:ext uri="{FF2B5EF4-FFF2-40B4-BE49-F238E27FC236}">
                <a16:creationId xmlns:a16="http://schemas.microsoft.com/office/drawing/2014/main" id="{D3A83DB5-9EF9-7B06-C850-A3AA80E0C457}"/>
              </a:ext>
            </a:extLst>
          </p:cNvPr>
          <p:cNvPicPr>
            <a:picLocks noChangeAspect="1"/>
          </p:cNvPicPr>
          <p:nvPr/>
        </p:nvPicPr>
        <p:blipFill>
          <a:blip r:embed="rId3"/>
          <a:stretch>
            <a:fillRect/>
          </a:stretch>
        </p:blipFill>
        <p:spPr>
          <a:xfrm>
            <a:off x="1990613" y="5377181"/>
            <a:ext cx="10120705" cy="1480819"/>
          </a:xfrm>
          <a:prstGeom prst="rect">
            <a:avLst/>
          </a:prstGeom>
        </p:spPr>
      </p:pic>
    </p:spTree>
    <p:extLst>
      <p:ext uri="{BB962C8B-B14F-4D97-AF65-F5344CB8AC3E}">
        <p14:creationId xmlns:p14="http://schemas.microsoft.com/office/powerpoint/2010/main" val="3691130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C12E-F71B-7881-B93B-8EF329A1AC88}"/>
              </a:ext>
            </a:extLst>
          </p:cNvPr>
          <p:cNvSpPr>
            <a:spLocks noGrp="1"/>
          </p:cNvSpPr>
          <p:nvPr>
            <p:ph type="title"/>
          </p:nvPr>
        </p:nvSpPr>
        <p:spPr/>
        <p:txBody>
          <a:bodyPr/>
          <a:lstStyle/>
          <a:p>
            <a:r>
              <a:rPr lang="en-US" dirty="0"/>
              <a:t>Gly ser metabolism</a:t>
            </a:r>
          </a:p>
        </p:txBody>
      </p:sp>
      <p:sp>
        <p:nvSpPr>
          <p:cNvPr id="3" name="Content Placeholder 2">
            <a:extLst>
              <a:ext uri="{FF2B5EF4-FFF2-40B4-BE49-F238E27FC236}">
                <a16:creationId xmlns:a16="http://schemas.microsoft.com/office/drawing/2014/main" id="{E6E6A899-67B6-266F-E825-3EC76F5B83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18192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DA5B-8091-AE66-FB05-A3181A9F0F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DF5E98-9F75-8BE1-4305-E5C1A7BD263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8D7449-A2E0-1A08-3148-D44C803FBE88}"/>
              </a:ext>
            </a:extLst>
          </p:cNvPr>
          <p:cNvPicPr>
            <a:picLocks noChangeAspect="1"/>
          </p:cNvPicPr>
          <p:nvPr/>
        </p:nvPicPr>
        <p:blipFill>
          <a:blip r:embed="rId2"/>
          <a:stretch>
            <a:fillRect/>
          </a:stretch>
        </p:blipFill>
        <p:spPr>
          <a:xfrm>
            <a:off x="85292" y="0"/>
            <a:ext cx="12021415" cy="6858000"/>
          </a:xfrm>
          <a:prstGeom prst="rect">
            <a:avLst/>
          </a:prstGeom>
        </p:spPr>
      </p:pic>
    </p:spTree>
    <p:extLst>
      <p:ext uri="{BB962C8B-B14F-4D97-AF65-F5344CB8AC3E}">
        <p14:creationId xmlns:p14="http://schemas.microsoft.com/office/powerpoint/2010/main" val="2079991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20F6E2-847E-92EF-CFF4-EBA27A87D7FD}"/>
              </a:ext>
            </a:extLst>
          </p:cNvPr>
          <p:cNvPicPr>
            <a:picLocks noChangeAspect="1"/>
          </p:cNvPicPr>
          <p:nvPr/>
        </p:nvPicPr>
        <p:blipFill>
          <a:blip r:embed="rId2"/>
          <a:stretch>
            <a:fillRect/>
          </a:stretch>
        </p:blipFill>
        <p:spPr>
          <a:xfrm>
            <a:off x="4457103" y="0"/>
            <a:ext cx="7734897" cy="6858000"/>
          </a:xfrm>
          <a:prstGeom prst="rect">
            <a:avLst/>
          </a:prstGeom>
        </p:spPr>
      </p:pic>
      <p:sp>
        <p:nvSpPr>
          <p:cNvPr id="2" name="Title 1">
            <a:extLst>
              <a:ext uri="{FF2B5EF4-FFF2-40B4-BE49-F238E27FC236}">
                <a16:creationId xmlns:a16="http://schemas.microsoft.com/office/drawing/2014/main" id="{F2992844-C348-ED8E-D093-9ABAE1B2BF35}"/>
              </a:ext>
            </a:extLst>
          </p:cNvPr>
          <p:cNvSpPr>
            <a:spLocks noGrp="1"/>
          </p:cNvSpPr>
          <p:nvPr>
            <p:ph type="title"/>
          </p:nvPr>
        </p:nvSpPr>
        <p:spPr>
          <a:xfrm>
            <a:off x="4280598" y="80387"/>
            <a:ext cx="5627077" cy="827908"/>
          </a:xfrm>
        </p:spPr>
        <p:txBody>
          <a:bodyPr>
            <a:normAutofit/>
          </a:bodyPr>
          <a:lstStyle/>
          <a:p>
            <a:r>
              <a:rPr lang="en-US" dirty="0"/>
              <a:t>Gly Ser Metabolism</a:t>
            </a:r>
          </a:p>
        </p:txBody>
      </p:sp>
      <p:pic>
        <p:nvPicPr>
          <p:cNvPr id="3" name="Picture 2">
            <a:extLst>
              <a:ext uri="{FF2B5EF4-FFF2-40B4-BE49-F238E27FC236}">
                <a16:creationId xmlns:a16="http://schemas.microsoft.com/office/drawing/2014/main" id="{3CCD611F-24A8-177E-E074-F2E7A61949E2}"/>
              </a:ext>
            </a:extLst>
          </p:cNvPr>
          <p:cNvPicPr>
            <a:picLocks noChangeAspect="1"/>
          </p:cNvPicPr>
          <p:nvPr/>
        </p:nvPicPr>
        <p:blipFill>
          <a:blip r:embed="rId3"/>
          <a:stretch>
            <a:fillRect/>
          </a:stretch>
        </p:blipFill>
        <p:spPr>
          <a:xfrm>
            <a:off x="0" y="2592474"/>
            <a:ext cx="4682125" cy="4185139"/>
          </a:xfrm>
          <a:prstGeom prst="rect">
            <a:avLst/>
          </a:prstGeom>
        </p:spPr>
      </p:pic>
      <p:pic>
        <p:nvPicPr>
          <p:cNvPr id="1026" name="Picture 2">
            <a:extLst>
              <a:ext uri="{FF2B5EF4-FFF2-40B4-BE49-F238E27FC236}">
                <a16:creationId xmlns:a16="http://schemas.microsoft.com/office/drawing/2014/main" id="{2EB94BEA-9B71-2CCD-AAA5-014BEB0800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84" y="80387"/>
            <a:ext cx="3705000" cy="239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59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F9EB6-E5A0-73BE-2C20-F78514A6052F}"/>
              </a:ext>
            </a:extLst>
          </p:cNvPr>
          <p:cNvSpPr>
            <a:spLocks noGrp="1"/>
          </p:cNvSpPr>
          <p:nvPr>
            <p:ph type="title"/>
          </p:nvPr>
        </p:nvSpPr>
        <p:spPr>
          <a:xfrm>
            <a:off x="93785" y="105559"/>
            <a:ext cx="10515600" cy="458840"/>
          </a:xfrm>
        </p:spPr>
        <p:txBody>
          <a:bodyPr>
            <a:normAutofit fontScale="90000"/>
          </a:bodyPr>
          <a:lstStyle/>
          <a:p>
            <a:r>
              <a:rPr lang="en-US" sz="1800" dirty="0" err="1"/>
              <a:t>xla</a:t>
            </a:r>
            <a:r>
              <a:rPr lang="en-US" sz="1800" dirty="0"/>
              <a:t>; Chlorpyrifos—Glycine, serine, and threonine </a:t>
            </a:r>
            <a:br>
              <a:rPr lang="en-US" sz="1800" dirty="0"/>
            </a:br>
            <a:r>
              <a:rPr lang="en-US" sz="1800" dirty="0"/>
              <a:t>metabolism; </a:t>
            </a:r>
            <a:r>
              <a:rPr lang="en-US" sz="1800" dirty="0" err="1"/>
              <a:t>xla</a:t>
            </a:r>
            <a:r>
              <a:rPr lang="en-US" sz="1800" dirty="0"/>
              <a:t>=</a:t>
            </a:r>
            <a:r>
              <a:rPr lang="en-US" sz="1800" dirty="0" err="1"/>
              <a:t>hsa</a:t>
            </a:r>
            <a:br>
              <a:rPr lang="en-US" sz="1800" dirty="0"/>
            </a:br>
            <a:endParaRPr lang="en-US" sz="1800" dirty="0"/>
          </a:p>
        </p:txBody>
      </p:sp>
      <p:pic>
        <p:nvPicPr>
          <p:cNvPr id="8" name="Picture 7">
            <a:extLst>
              <a:ext uri="{FF2B5EF4-FFF2-40B4-BE49-F238E27FC236}">
                <a16:creationId xmlns:a16="http://schemas.microsoft.com/office/drawing/2014/main" id="{A544669F-7781-0BF5-794E-100057A13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21" y="-123378"/>
            <a:ext cx="7721694" cy="7104755"/>
          </a:xfrm>
          <a:prstGeom prst="rect">
            <a:avLst/>
          </a:prstGeom>
        </p:spPr>
      </p:pic>
    </p:spTree>
    <p:extLst>
      <p:ext uri="{BB962C8B-B14F-4D97-AF65-F5344CB8AC3E}">
        <p14:creationId xmlns:p14="http://schemas.microsoft.com/office/powerpoint/2010/main" val="16467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6F652-13DF-A803-B009-7D80633B8F5C}"/>
              </a:ext>
            </a:extLst>
          </p:cNvPr>
          <p:cNvSpPr>
            <a:spLocks noGrp="1"/>
          </p:cNvSpPr>
          <p:nvPr>
            <p:ph type="title"/>
          </p:nvPr>
        </p:nvSpPr>
        <p:spPr/>
        <p:txBody>
          <a:bodyPr/>
          <a:lstStyle/>
          <a:p>
            <a:r>
              <a:rPr lang="en-US" dirty="0"/>
              <a:t>Glu metabolism</a:t>
            </a:r>
          </a:p>
        </p:txBody>
      </p:sp>
      <p:sp>
        <p:nvSpPr>
          <p:cNvPr id="3" name="Content Placeholder 2">
            <a:extLst>
              <a:ext uri="{FF2B5EF4-FFF2-40B4-BE49-F238E27FC236}">
                <a16:creationId xmlns:a16="http://schemas.microsoft.com/office/drawing/2014/main" id="{A66CA847-9B96-1DE1-AA71-E14DD4072CD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43005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672CB0-2D0F-2B92-0EE3-A5A7D97F184D}"/>
              </a:ext>
            </a:extLst>
          </p:cNvPr>
          <p:cNvPicPr>
            <a:picLocks noChangeAspect="1"/>
          </p:cNvPicPr>
          <p:nvPr/>
        </p:nvPicPr>
        <p:blipFill>
          <a:blip r:embed="rId2"/>
          <a:stretch>
            <a:fillRect/>
          </a:stretch>
        </p:blipFill>
        <p:spPr>
          <a:xfrm>
            <a:off x="1391652" y="0"/>
            <a:ext cx="9408695" cy="6858000"/>
          </a:xfrm>
          <a:prstGeom prst="rect">
            <a:avLst/>
          </a:prstGeom>
        </p:spPr>
      </p:pic>
    </p:spTree>
    <p:extLst>
      <p:ext uri="{BB962C8B-B14F-4D97-AF65-F5344CB8AC3E}">
        <p14:creationId xmlns:p14="http://schemas.microsoft.com/office/powerpoint/2010/main" val="1039833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2844-C348-ED8E-D093-9ABAE1B2BF35}"/>
              </a:ext>
            </a:extLst>
          </p:cNvPr>
          <p:cNvSpPr>
            <a:spLocks noGrp="1"/>
          </p:cNvSpPr>
          <p:nvPr>
            <p:ph type="title"/>
          </p:nvPr>
        </p:nvSpPr>
        <p:spPr>
          <a:xfrm>
            <a:off x="347435" y="0"/>
            <a:ext cx="4883498" cy="1325563"/>
          </a:xfrm>
        </p:spPr>
        <p:txBody>
          <a:bodyPr>
            <a:normAutofit/>
          </a:bodyPr>
          <a:lstStyle/>
          <a:p>
            <a:r>
              <a:rPr lang="en-US" dirty="0"/>
              <a:t>Glu metabolism</a:t>
            </a:r>
          </a:p>
        </p:txBody>
      </p:sp>
      <p:pic>
        <p:nvPicPr>
          <p:cNvPr id="4" name="Picture 3">
            <a:extLst>
              <a:ext uri="{FF2B5EF4-FFF2-40B4-BE49-F238E27FC236}">
                <a16:creationId xmlns:a16="http://schemas.microsoft.com/office/drawing/2014/main" id="{2EC6305B-307E-8F19-1FD8-AC208FA7BC1D}"/>
              </a:ext>
            </a:extLst>
          </p:cNvPr>
          <p:cNvPicPr>
            <a:picLocks noChangeAspect="1"/>
          </p:cNvPicPr>
          <p:nvPr/>
        </p:nvPicPr>
        <p:blipFill>
          <a:blip r:embed="rId2"/>
          <a:stretch>
            <a:fillRect/>
          </a:stretch>
        </p:blipFill>
        <p:spPr>
          <a:xfrm>
            <a:off x="80387" y="2150346"/>
            <a:ext cx="5016149" cy="4577025"/>
          </a:xfrm>
          <a:prstGeom prst="rect">
            <a:avLst/>
          </a:prstGeom>
        </p:spPr>
      </p:pic>
      <p:pic>
        <p:nvPicPr>
          <p:cNvPr id="6" name="Picture 5">
            <a:extLst>
              <a:ext uri="{FF2B5EF4-FFF2-40B4-BE49-F238E27FC236}">
                <a16:creationId xmlns:a16="http://schemas.microsoft.com/office/drawing/2014/main" id="{128E1FEB-74CA-0A13-CE7F-1F51F09DEED0}"/>
              </a:ext>
            </a:extLst>
          </p:cNvPr>
          <p:cNvPicPr>
            <a:picLocks noChangeAspect="1"/>
          </p:cNvPicPr>
          <p:nvPr/>
        </p:nvPicPr>
        <p:blipFill>
          <a:blip r:embed="rId3"/>
          <a:stretch>
            <a:fillRect/>
          </a:stretch>
        </p:blipFill>
        <p:spPr>
          <a:xfrm>
            <a:off x="5230933" y="874207"/>
            <a:ext cx="6521344" cy="5983793"/>
          </a:xfrm>
          <a:prstGeom prst="rect">
            <a:avLst/>
          </a:prstGeom>
        </p:spPr>
      </p:pic>
    </p:spTree>
    <p:extLst>
      <p:ext uri="{BB962C8B-B14F-4D97-AF65-F5344CB8AC3E}">
        <p14:creationId xmlns:p14="http://schemas.microsoft.com/office/powerpoint/2010/main" val="100390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A635BB-139D-4362-AD08-66325DED4A4F}"/>
              </a:ext>
            </a:extLst>
          </p:cNvPr>
          <p:cNvSpPr txBox="1"/>
          <p:nvPr/>
        </p:nvSpPr>
        <p:spPr>
          <a:xfrm>
            <a:off x="1176817" y="5481312"/>
            <a:ext cx="9155875" cy="923330"/>
          </a:xfrm>
          <a:prstGeom prst="rect">
            <a:avLst/>
          </a:prstGeom>
          <a:noFill/>
        </p:spPr>
        <p:txBody>
          <a:bodyPr wrap="square" rtlCol="0">
            <a:spAutoFit/>
          </a:bodyPr>
          <a:lstStyle/>
          <a:p>
            <a:r>
              <a:rPr lang="en-US" dirty="0"/>
              <a:t>Summary stats for glutathione and acetylcholinesterase before investigating outliers (and the swab data for glutathione. Note that this summary for ache only reported to one significant digit, but the data and tests go deeper.</a:t>
            </a:r>
          </a:p>
        </p:txBody>
      </p:sp>
      <p:pic>
        <p:nvPicPr>
          <p:cNvPr id="3" name="Picture 2">
            <a:extLst>
              <a:ext uri="{FF2B5EF4-FFF2-40B4-BE49-F238E27FC236}">
                <a16:creationId xmlns:a16="http://schemas.microsoft.com/office/drawing/2014/main" id="{8DB9903D-0E21-4EF0-BB6E-DA313919FD39}"/>
              </a:ext>
            </a:extLst>
          </p:cNvPr>
          <p:cNvPicPr>
            <a:picLocks noChangeAspect="1"/>
          </p:cNvPicPr>
          <p:nvPr/>
        </p:nvPicPr>
        <p:blipFill>
          <a:blip r:embed="rId2"/>
          <a:stretch>
            <a:fillRect/>
          </a:stretch>
        </p:blipFill>
        <p:spPr>
          <a:xfrm>
            <a:off x="2681519" y="930250"/>
            <a:ext cx="7073314" cy="1209563"/>
          </a:xfrm>
          <a:prstGeom prst="rect">
            <a:avLst/>
          </a:prstGeom>
        </p:spPr>
      </p:pic>
      <p:pic>
        <p:nvPicPr>
          <p:cNvPr id="7" name="Picture 6">
            <a:extLst>
              <a:ext uri="{FF2B5EF4-FFF2-40B4-BE49-F238E27FC236}">
                <a16:creationId xmlns:a16="http://schemas.microsoft.com/office/drawing/2014/main" id="{CEAB3DAF-EC8B-433D-A9E6-C8993587224A}"/>
              </a:ext>
            </a:extLst>
          </p:cNvPr>
          <p:cNvPicPr>
            <a:picLocks noChangeAspect="1"/>
          </p:cNvPicPr>
          <p:nvPr/>
        </p:nvPicPr>
        <p:blipFill>
          <a:blip r:embed="rId3"/>
          <a:stretch>
            <a:fillRect/>
          </a:stretch>
        </p:blipFill>
        <p:spPr>
          <a:xfrm>
            <a:off x="2681519" y="2430364"/>
            <a:ext cx="7301028" cy="1280882"/>
          </a:xfrm>
          <a:prstGeom prst="rect">
            <a:avLst/>
          </a:prstGeom>
        </p:spPr>
      </p:pic>
      <p:pic>
        <p:nvPicPr>
          <p:cNvPr id="4" name="Picture 3">
            <a:extLst>
              <a:ext uri="{FF2B5EF4-FFF2-40B4-BE49-F238E27FC236}">
                <a16:creationId xmlns:a16="http://schemas.microsoft.com/office/drawing/2014/main" id="{1F1B737C-F0C1-149F-E065-5A1A10885306}"/>
              </a:ext>
            </a:extLst>
          </p:cNvPr>
          <p:cNvPicPr>
            <a:picLocks noChangeAspect="1"/>
          </p:cNvPicPr>
          <p:nvPr/>
        </p:nvPicPr>
        <p:blipFill>
          <a:blip r:embed="rId4"/>
          <a:stretch>
            <a:fillRect/>
          </a:stretch>
        </p:blipFill>
        <p:spPr>
          <a:xfrm>
            <a:off x="2777795" y="4001797"/>
            <a:ext cx="7323290" cy="1049798"/>
          </a:xfrm>
          <a:prstGeom prst="rect">
            <a:avLst/>
          </a:prstGeom>
        </p:spPr>
      </p:pic>
      <p:sp>
        <p:nvSpPr>
          <p:cNvPr id="2" name="TextBox 1">
            <a:extLst>
              <a:ext uri="{FF2B5EF4-FFF2-40B4-BE49-F238E27FC236}">
                <a16:creationId xmlns:a16="http://schemas.microsoft.com/office/drawing/2014/main" id="{5EDD49BC-554A-F4D4-5C9D-F9AB960FAC88}"/>
              </a:ext>
            </a:extLst>
          </p:cNvPr>
          <p:cNvSpPr txBox="1"/>
          <p:nvPr/>
        </p:nvSpPr>
        <p:spPr>
          <a:xfrm>
            <a:off x="1759644" y="230521"/>
            <a:ext cx="8573048" cy="369332"/>
          </a:xfrm>
          <a:prstGeom prst="rect">
            <a:avLst/>
          </a:prstGeom>
          <a:noFill/>
        </p:spPr>
        <p:txBody>
          <a:bodyPr wrap="square" rtlCol="0">
            <a:spAutoFit/>
          </a:bodyPr>
          <a:lstStyle/>
          <a:p>
            <a:r>
              <a:rPr lang="en-US" dirty="0"/>
              <a:t>Summary stats for glutathione and acetylcholinesterase (all data)</a:t>
            </a:r>
          </a:p>
        </p:txBody>
      </p:sp>
    </p:spTree>
    <p:extLst>
      <p:ext uri="{BB962C8B-B14F-4D97-AF65-F5344CB8AC3E}">
        <p14:creationId xmlns:p14="http://schemas.microsoft.com/office/powerpoint/2010/main" val="3714036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53105-3E4B-AAF9-0B6D-466A59E81272}"/>
              </a:ext>
            </a:extLst>
          </p:cNvPr>
          <p:cNvSpPr>
            <a:spLocks noGrp="1"/>
          </p:cNvSpPr>
          <p:nvPr>
            <p:ph type="title"/>
          </p:nvPr>
        </p:nvSpPr>
        <p:spPr/>
        <p:txBody>
          <a:bodyPr/>
          <a:lstStyle/>
          <a:p>
            <a:r>
              <a:rPr lang="en-US" dirty="0"/>
              <a:t>Gluconeogenesis</a:t>
            </a:r>
          </a:p>
        </p:txBody>
      </p:sp>
      <p:sp>
        <p:nvSpPr>
          <p:cNvPr id="3" name="Content Placeholder 2">
            <a:extLst>
              <a:ext uri="{FF2B5EF4-FFF2-40B4-BE49-F238E27FC236}">
                <a16:creationId xmlns:a16="http://schemas.microsoft.com/office/drawing/2014/main" id="{ACEA394A-B01C-13E7-AE28-580FC3FACE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9468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6AE918-6CAB-C602-3E73-248C2CDF097A}"/>
              </a:ext>
            </a:extLst>
          </p:cNvPr>
          <p:cNvPicPr>
            <a:picLocks noChangeAspect="1"/>
          </p:cNvPicPr>
          <p:nvPr/>
        </p:nvPicPr>
        <p:blipFill>
          <a:blip r:embed="rId2"/>
          <a:stretch>
            <a:fillRect/>
          </a:stretch>
        </p:blipFill>
        <p:spPr>
          <a:xfrm>
            <a:off x="1389607" y="0"/>
            <a:ext cx="9412785" cy="6858000"/>
          </a:xfrm>
          <a:prstGeom prst="rect">
            <a:avLst/>
          </a:prstGeom>
        </p:spPr>
      </p:pic>
    </p:spTree>
    <p:extLst>
      <p:ext uri="{BB962C8B-B14F-4D97-AF65-F5344CB8AC3E}">
        <p14:creationId xmlns:p14="http://schemas.microsoft.com/office/powerpoint/2010/main" val="3880773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2844-C348-ED8E-D093-9ABAE1B2BF35}"/>
              </a:ext>
            </a:extLst>
          </p:cNvPr>
          <p:cNvSpPr>
            <a:spLocks noGrp="1"/>
          </p:cNvSpPr>
          <p:nvPr>
            <p:ph type="title"/>
          </p:nvPr>
        </p:nvSpPr>
        <p:spPr>
          <a:xfrm>
            <a:off x="261258" y="86493"/>
            <a:ext cx="4360984" cy="1325563"/>
          </a:xfrm>
        </p:spPr>
        <p:txBody>
          <a:bodyPr>
            <a:normAutofit/>
          </a:bodyPr>
          <a:lstStyle/>
          <a:p>
            <a:r>
              <a:rPr lang="en-US" dirty="0"/>
              <a:t>Gluconeogenesis</a:t>
            </a:r>
          </a:p>
        </p:txBody>
      </p:sp>
      <p:pic>
        <p:nvPicPr>
          <p:cNvPr id="4" name="Picture 3">
            <a:extLst>
              <a:ext uri="{FF2B5EF4-FFF2-40B4-BE49-F238E27FC236}">
                <a16:creationId xmlns:a16="http://schemas.microsoft.com/office/drawing/2014/main" id="{E581B02E-B3EF-0FCD-B498-D6682A34A968}"/>
              </a:ext>
            </a:extLst>
          </p:cNvPr>
          <p:cNvPicPr>
            <a:picLocks noChangeAspect="1"/>
          </p:cNvPicPr>
          <p:nvPr/>
        </p:nvPicPr>
        <p:blipFill>
          <a:blip r:embed="rId2"/>
          <a:stretch>
            <a:fillRect/>
          </a:stretch>
        </p:blipFill>
        <p:spPr>
          <a:xfrm>
            <a:off x="0" y="1989574"/>
            <a:ext cx="5260385" cy="4597119"/>
          </a:xfrm>
          <a:prstGeom prst="rect">
            <a:avLst/>
          </a:prstGeom>
        </p:spPr>
      </p:pic>
      <p:pic>
        <p:nvPicPr>
          <p:cNvPr id="6" name="Picture 5">
            <a:extLst>
              <a:ext uri="{FF2B5EF4-FFF2-40B4-BE49-F238E27FC236}">
                <a16:creationId xmlns:a16="http://schemas.microsoft.com/office/drawing/2014/main" id="{61807715-DE3A-15A8-3FA7-1C8B15F80413}"/>
              </a:ext>
            </a:extLst>
          </p:cNvPr>
          <p:cNvPicPr>
            <a:picLocks noChangeAspect="1"/>
          </p:cNvPicPr>
          <p:nvPr/>
        </p:nvPicPr>
        <p:blipFill>
          <a:blip r:embed="rId3"/>
          <a:stretch>
            <a:fillRect/>
          </a:stretch>
        </p:blipFill>
        <p:spPr>
          <a:xfrm>
            <a:off x="5064369" y="429436"/>
            <a:ext cx="7015441" cy="6291742"/>
          </a:xfrm>
          <a:prstGeom prst="rect">
            <a:avLst/>
          </a:prstGeom>
        </p:spPr>
      </p:pic>
    </p:spTree>
    <p:extLst>
      <p:ext uri="{BB962C8B-B14F-4D97-AF65-F5344CB8AC3E}">
        <p14:creationId xmlns:p14="http://schemas.microsoft.com/office/powerpoint/2010/main" val="164740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AC57BF-9037-B742-C389-A6B8FC6627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0299" y="0"/>
            <a:ext cx="9646417" cy="5621905"/>
          </a:xfrm>
        </p:spPr>
      </p:pic>
      <p:sp>
        <p:nvSpPr>
          <p:cNvPr id="2" name="Title 1">
            <a:extLst>
              <a:ext uri="{FF2B5EF4-FFF2-40B4-BE49-F238E27FC236}">
                <a16:creationId xmlns:a16="http://schemas.microsoft.com/office/drawing/2014/main" id="{29BF9EB6-E5A0-73BE-2C20-F78514A6052F}"/>
              </a:ext>
            </a:extLst>
          </p:cNvPr>
          <p:cNvSpPr>
            <a:spLocks noGrp="1"/>
          </p:cNvSpPr>
          <p:nvPr>
            <p:ph type="title"/>
          </p:nvPr>
        </p:nvSpPr>
        <p:spPr>
          <a:xfrm>
            <a:off x="127122" y="75414"/>
            <a:ext cx="10515600" cy="1291162"/>
          </a:xfrm>
        </p:spPr>
        <p:txBody>
          <a:bodyPr>
            <a:normAutofit fontScale="90000"/>
          </a:bodyPr>
          <a:lstStyle/>
          <a:p>
            <a:r>
              <a:rPr lang="en-US" sz="1800" dirty="0" err="1"/>
              <a:t>xla</a:t>
            </a:r>
            <a:r>
              <a:rPr lang="en-US" sz="1800" dirty="0"/>
              <a:t>; Chlorpyrifos—</a:t>
            </a:r>
            <a:br>
              <a:rPr lang="en-US" sz="1800" dirty="0"/>
            </a:br>
            <a:r>
              <a:rPr lang="en-US" sz="1800" dirty="0" err="1"/>
              <a:t>Proponoate</a:t>
            </a:r>
            <a:r>
              <a:rPr lang="en-US" sz="1800" dirty="0"/>
              <a:t> metabolism</a:t>
            </a:r>
            <a:br>
              <a:rPr lang="en-US" sz="1800" dirty="0"/>
            </a:br>
            <a:r>
              <a:rPr lang="en-US" sz="1800" dirty="0"/>
              <a:t>(Gluconeogenesis); </a:t>
            </a:r>
            <a:br>
              <a:rPr lang="en-US" sz="1800" dirty="0"/>
            </a:br>
            <a:r>
              <a:rPr lang="en-US" sz="1800" dirty="0" err="1"/>
              <a:t>xla</a:t>
            </a:r>
            <a:r>
              <a:rPr lang="en-US" sz="1800" dirty="0"/>
              <a:t>=</a:t>
            </a:r>
            <a:r>
              <a:rPr lang="en-US" sz="1800" dirty="0" err="1"/>
              <a:t>hsa</a:t>
            </a:r>
            <a:br>
              <a:rPr lang="en-US" sz="1800" dirty="0"/>
            </a:br>
            <a:endParaRPr lang="en-US" sz="1800" dirty="0"/>
          </a:p>
        </p:txBody>
      </p:sp>
      <p:pic>
        <p:nvPicPr>
          <p:cNvPr id="7" name="Picture 6">
            <a:extLst>
              <a:ext uri="{FF2B5EF4-FFF2-40B4-BE49-F238E27FC236}">
                <a16:creationId xmlns:a16="http://schemas.microsoft.com/office/drawing/2014/main" id="{B681C31C-3675-816B-7694-6E40D9D0B2BC}"/>
              </a:ext>
            </a:extLst>
          </p:cNvPr>
          <p:cNvPicPr>
            <a:picLocks noChangeAspect="1"/>
          </p:cNvPicPr>
          <p:nvPr/>
        </p:nvPicPr>
        <p:blipFill>
          <a:blip r:embed="rId3"/>
          <a:stretch>
            <a:fillRect/>
          </a:stretch>
        </p:blipFill>
        <p:spPr>
          <a:xfrm>
            <a:off x="127122" y="5331211"/>
            <a:ext cx="8303445" cy="1526789"/>
          </a:xfrm>
          <a:prstGeom prst="rect">
            <a:avLst/>
          </a:prstGeom>
        </p:spPr>
      </p:pic>
    </p:spTree>
    <p:extLst>
      <p:ext uri="{BB962C8B-B14F-4D97-AF65-F5344CB8AC3E}">
        <p14:creationId xmlns:p14="http://schemas.microsoft.com/office/powerpoint/2010/main" val="2968135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F9EB6-E5A0-73BE-2C20-F78514A6052F}"/>
              </a:ext>
            </a:extLst>
          </p:cNvPr>
          <p:cNvSpPr>
            <a:spLocks noGrp="1"/>
          </p:cNvSpPr>
          <p:nvPr>
            <p:ph type="title"/>
          </p:nvPr>
        </p:nvSpPr>
        <p:spPr>
          <a:xfrm>
            <a:off x="656493" y="75414"/>
            <a:ext cx="10515600" cy="458840"/>
          </a:xfrm>
        </p:spPr>
        <p:txBody>
          <a:bodyPr>
            <a:normAutofit fontScale="90000"/>
          </a:bodyPr>
          <a:lstStyle/>
          <a:p>
            <a:r>
              <a:rPr lang="en-US" sz="1800" dirty="0" err="1"/>
              <a:t>xla</a:t>
            </a:r>
            <a:r>
              <a:rPr lang="en-US" sz="1800" dirty="0"/>
              <a:t>; Chlorpyrifos—; </a:t>
            </a:r>
            <a:r>
              <a:rPr lang="en-US" sz="1800" dirty="0" err="1"/>
              <a:t>xla</a:t>
            </a:r>
            <a:r>
              <a:rPr lang="en-US" sz="1800" dirty="0"/>
              <a:t>=</a:t>
            </a:r>
            <a:r>
              <a:rPr lang="en-US" sz="1800" dirty="0" err="1"/>
              <a:t>hsa</a:t>
            </a:r>
            <a:br>
              <a:rPr lang="en-US" sz="1800" dirty="0"/>
            </a:br>
            <a:endParaRPr lang="en-US" sz="1800" dirty="0"/>
          </a:p>
        </p:txBody>
      </p:sp>
      <p:pic>
        <p:nvPicPr>
          <p:cNvPr id="5" name="Content Placeholder 4">
            <a:extLst>
              <a:ext uri="{FF2B5EF4-FFF2-40B4-BE49-F238E27FC236}">
                <a16:creationId xmlns:a16="http://schemas.microsoft.com/office/drawing/2014/main" id="{A7F5E34B-0BDA-F5BF-245A-CE566D6B23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2193" y="-32348"/>
            <a:ext cx="4973934" cy="7120506"/>
          </a:xfrm>
        </p:spPr>
      </p:pic>
    </p:spTree>
    <p:extLst>
      <p:ext uri="{BB962C8B-B14F-4D97-AF65-F5344CB8AC3E}">
        <p14:creationId xmlns:p14="http://schemas.microsoft.com/office/powerpoint/2010/main" val="2555528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2844-C348-ED8E-D093-9ABAE1B2BF35}"/>
              </a:ext>
            </a:extLst>
          </p:cNvPr>
          <p:cNvSpPr>
            <a:spLocks noGrp="1"/>
          </p:cNvSpPr>
          <p:nvPr>
            <p:ph type="title"/>
          </p:nvPr>
        </p:nvSpPr>
        <p:spPr>
          <a:xfrm>
            <a:off x="1475925" y="601914"/>
            <a:ext cx="3265713" cy="998729"/>
          </a:xfrm>
        </p:spPr>
        <p:txBody>
          <a:bodyPr/>
          <a:lstStyle/>
          <a:p>
            <a:r>
              <a:rPr lang="en-US" dirty="0"/>
              <a:t>Glu Ala Cycle</a:t>
            </a:r>
          </a:p>
        </p:txBody>
      </p:sp>
    </p:spTree>
    <p:extLst>
      <p:ext uri="{BB962C8B-B14F-4D97-AF65-F5344CB8AC3E}">
        <p14:creationId xmlns:p14="http://schemas.microsoft.com/office/powerpoint/2010/main" val="2827528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119D2-1B84-1C2C-D742-8CD848DEBF43}"/>
              </a:ext>
            </a:extLst>
          </p:cNvPr>
          <p:cNvPicPr>
            <a:picLocks noChangeAspect="1"/>
          </p:cNvPicPr>
          <p:nvPr/>
        </p:nvPicPr>
        <p:blipFill>
          <a:blip r:embed="rId2"/>
          <a:stretch>
            <a:fillRect/>
          </a:stretch>
        </p:blipFill>
        <p:spPr>
          <a:xfrm>
            <a:off x="1386144" y="0"/>
            <a:ext cx="9419712" cy="6858000"/>
          </a:xfrm>
          <a:prstGeom prst="rect">
            <a:avLst/>
          </a:prstGeom>
        </p:spPr>
      </p:pic>
    </p:spTree>
    <p:extLst>
      <p:ext uri="{BB962C8B-B14F-4D97-AF65-F5344CB8AC3E}">
        <p14:creationId xmlns:p14="http://schemas.microsoft.com/office/powerpoint/2010/main" val="3130348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F9EB6-E5A0-73BE-2C20-F78514A6052F}"/>
              </a:ext>
            </a:extLst>
          </p:cNvPr>
          <p:cNvSpPr>
            <a:spLocks noGrp="1"/>
          </p:cNvSpPr>
          <p:nvPr>
            <p:ph type="title"/>
          </p:nvPr>
        </p:nvSpPr>
        <p:spPr>
          <a:xfrm>
            <a:off x="656493" y="75414"/>
            <a:ext cx="10515600" cy="458840"/>
          </a:xfrm>
        </p:spPr>
        <p:txBody>
          <a:bodyPr>
            <a:normAutofit fontScale="90000"/>
          </a:bodyPr>
          <a:lstStyle/>
          <a:p>
            <a:r>
              <a:rPr lang="en-US" sz="1800" dirty="0" err="1"/>
              <a:t>xla</a:t>
            </a:r>
            <a:r>
              <a:rPr lang="en-US" sz="1800" dirty="0"/>
              <a:t>; Chlorpyrifos—Glucose alanine cycle; </a:t>
            </a:r>
            <a:r>
              <a:rPr lang="en-US" sz="1800" dirty="0" err="1"/>
              <a:t>xla</a:t>
            </a:r>
            <a:r>
              <a:rPr lang="en-US" sz="1800" dirty="0"/>
              <a:t>=</a:t>
            </a:r>
            <a:r>
              <a:rPr lang="en-US" sz="1800" dirty="0" err="1"/>
              <a:t>hsa</a:t>
            </a:r>
            <a:br>
              <a:rPr lang="en-US" sz="1800" dirty="0"/>
            </a:br>
            <a:endParaRPr lang="en-US" sz="1800" dirty="0"/>
          </a:p>
        </p:txBody>
      </p:sp>
      <p:pic>
        <p:nvPicPr>
          <p:cNvPr id="5" name="Content Placeholder 4">
            <a:extLst>
              <a:ext uri="{FF2B5EF4-FFF2-40B4-BE49-F238E27FC236}">
                <a16:creationId xmlns:a16="http://schemas.microsoft.com/office/drawing/2014/main" id="{F47F66D7-16CA-9DE2-6523-04A3029BE9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1895" y="286812"/>
            <a:ext cx="7596553" cy="6794252"/>
          </a:xfrm>
        </p:spPr>
      </p:pic>
    </p:spTree>
    <p:extLst>
      <p:ext uri="{BB962C8B-B14F-4D97-AF65-F5344CB8AC3E}">
        <p14:creationId xmlns:p14="http://schemas.microsoft.com/office/powerpoint/2010/main" val="3269587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8024-95DC-E966-0D62-4AFBCA16DAE4}"/>
              </a:ext>
            </a:extLst>
          </p:cNvPr>
          <p:cNvSpPr>
            <a:spLocks noGrp="1"/>
          </p:cNvSpPr>
          <p:nvPr>
            <p:ph type="title"/>
          </p:nvPr>
        </p:nvSpPr>
        <p:spPr>
          <a:xfrm>
            <a:off x="284949" y="549541"/>
            <a:ext cx="10515600" cy="1325563"/>
          </a:xfrm>
        </p:spPr>
        <p:txBody>
          <a:bodyPr/>
          <a:lstStyle/>
          <a:p>
            <a:r>
              <a:rPr lang="en-US" dirty="0"/>
              <a:t>Liver data</a:t>
            </a:r>
          </a:p>
        </p:txBody>
      </p:sp>
      <p:sp>
        <p:nvSpPr>
          <p:cNvPr id="3" name="Content Placeholder 2">
            <a:extLst>
              <a:ext uri="{FF2B5EF4-FFF2-40B4-BE49-F238E27FC236}">
                <a16:creationId xmlns:a16="http://schemas.microsoft.com/office/drawing/2014/main" id="{19555F0E-E6FC-AB18-0895-7FEF311B8215}"/>
              </a:ext>
            </a:extLst>
          </p:cNvPr>
          <p:cNvSpPr>
            <a:spLocks noGrp="1"/>
          </p:cNvSpPr>
          <p:nvPr>
            <p:ph idx="1"/>
          </p:nvPr>
        </p:nvSpPr>
        <p:spPr>
          <a:xfrm>
            <a:off x="177373" y="2060255"/>
            <a:ext cx="10515600" cy="4351338"/>
          </a:xfrm>
        </p:spPr>
        <p:txBody>
          <a:bodyPr/>
          <a:lstStyle/>
          <a:p>
            <a:r>
              <a:rPr lang="en-US" dirty="0"/>
              <a:t>Metabolite correlations</a:t>
            </a:r>
          </a:p>
          <a:p>
            <a:r>
              <a:rPr lang="en-US" dirty="0"/>
              <a:t>Across all treatments</a:t>
            </a:r>
          </a:p>
        </p:txBody>
      </p:sp>
      <p:pic>
        <p:nvPicPr>
          <p:cNvPr id="5" name="Picture 4">
            <a:extLst>
              <a:ext uri="{FF2B5EF4-FFF2-40B4-BE49-F238E27FC236}">
                <a16:creationId xmlns:a16="http://schemas.microsoft.com/office/drawing/2014/main" id="{BC5F2F71-6EA6-25BF-CF74-0FB0D1394413}"/>
              </a:ext>
            </a:extLst>
          </p:cNvPr>
          <p:cNvPicPr>
            <a:picLocks noChangeAspect="1"/>
          </p:cNvPicPr>
          <p:nvPr/>
        </p:nvPicPr>
        <p:blipFill>
          <a:blip r:embed="rId2"/>
          <a:stretch>
            <a:fillRect/>
          </a:stretch>
        </p:blipFill>
        <p:spPr>
          <a:xfrm>
            <a:off x="3929971" y="-76840"/>
            <a:ext cx="7666929" cy="6858000"/>
          </a:xfrm>
          <a:prstGeom prst="rect">
            <a:avLst/>
          </a:prstGeom>
        </p:spPr>
      </p:pic>
    </p:spTree>
    <p:extLst>
      <p:ext uri="{BB962C8B-B14F-4D97-AF65-F5344CB8AC3E}">
        <p14:creationId xmlns:p14="http://schemas.microsoft.com/office/powerpoint/2010/main" val="1904536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579B75-654A-96A7-F39C-636E38FD6EC1}"/>
              </a:ext>
            </a:extLst>
          </p:cNvPr>
          <p:cNvPicPr>
            <a:picLocks noChangeAspect="1"/>
          </p:cNvPicPr>
          <p:nvPr/>
        </p:nvPicPr>
        <p:blipFill>
          <a:blip r:embed="rId2"/>
          <a:stretch>
            <a:fillRect/>
          </a:stretch>
        </p:blipFill>
        <p:spPr>
          <a:xfrm>
            <a:off x="0" y="666544"/>
            <a:ext cx="8367622" cy="6096411"/>
          </a:xfrm>
          <a:prstGeom prst="rect">
            <a:avLst/>
          </a:prstGeom>
        </p:spPr>
      </p:pic>
      <p:pic>
        <p:nvPicPr>
          <p:cNvPr id="6" name="Picture 5">
            <a:extLst>
              <a:ext uri="{FF2B5EF4-FFF2-40B4-BE49-F238E27FC236}">
                <a16:creationId xmlns:a16="http://schemas.microsoft.com/office/drawing/2014/main" id="{9C116A4A-4F1B-851C-2B83-E84F45A9A08F}"/>
              </a:ext>
            </a:extLst>
          </p:cNvPr>
          <p:cNvPicPr>
            <a:picLocks noChangeAspect="1"/>
          </p:cNvPicPr>
          <p:nvPr/>
        </p:nvPicPr>
        <p:blipFill>
          <a:blip r:embed="rId3"/>
          <a:stretch>
            <a:fillRect/>
          </a:stretch>
        </p:blipFill>
        <p:spPr>
          <a:xfrm>
            <a:off x="8289984" y="-77638"/>
            <a:ext cx="3994031" cy="6858000"/>
          </a:xfrm>
          <a:prstGeom prst="rect">
            <a:avLst/>
          </a:prstGeom>
        </p:spPr>
      </p:pic>
      <p:sp>
        <p:nvSpPr>
          <p:cNvPr id="2" name="Title 1">
            <a:extLst>
              <a:ext uri="{FF2B5EF4-FFF2-40B4-BE49-F238E27FC236}">
                <a16:creationId xmlns:a16="http://schemas.microsoft.com/office/drawing/2014/main" id="{609E4BAA-585A-5884-68E9-22765EEFEB5D}"/>
              </a:ext>
            </a:extLst>
          </p:cNvPr>
          <p:cNvSpPr>
            <a:spLocks noGrp="1"/>
          </p:cNvSpPr>
          <p:nvPr>
            <p:ph type="title"/>
          </p:nvPr>
        </p:nvSpPr>
        <p:spPr>
          <a:xfrm>
            <a:off x="284949" y="-326759"/>
            <a:ext cx="10515600" cy="1325563"/>
          </a:xfrm>
        </p:spPr>
        <p:txBody>
          <a:bodyPr/>
          <a:lstStyle/>
          <a:p>
            <a:r>
              <a:rPr lang="en-US" dirty="0"/>
              <a:t>Liver data</a:t>
            </a:r>
          </a:p>
        </p:txBody>
      </p:sp>
    </p:spTree>
    <p:extLst>
      <p:ext uri="{BB962C8B-B14F-4D97-AF65-F5344CB8AC3E}">
        <p14:creationId xmlns:p14="http://schemas.microsoft.com/office/powerpoint/2010/main" val="2673973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4E6D35-57B4-4EB8-BB1C-36884EEE3B30}"/>
              </a:ext>
            </a:extLst>
          </p:cNvPr>
          <p:cNvSpPr txBox="1"/>
          <p:nvPr/>
        </p:nvSpPr>
        <p:spPr>
          <a:xfrm>
            <a:off x="1039949" y="5259491"/>
            <a:ext cx="9471785" cy="1477328"/>
          </a:xfrm>
          <a:prstGeom prst="rect">
            <a:avLst/>
          </a:prstGeom>
          <a:noFill/>
        </p:spPr>
        <p:txBody>
          <a:bodyPr wrap="square" rtlCol="0">
            <a:spAutoFit/>
          </a:bodyPr>
          <a:lstStyle/>
          <a:p>
            <a:r>
              <a:rPr lang="en-US" dirty="0"/>
              <a:t>Body weight and SVL plot. Chlorpyrifos treatment ended up using slightly smaller salamanders, but this ended up not being an issue for the analysis (the points plot appears to be doubling the outlier, but that is a combination of the boxplot showing the outlier (black) and the jittered point plot (purple). This figure is not necessarily for the manuscripts main text, if used at all. The higher body weight outlier 24D salamander is the low concentration outlier on the next plot.</a:t>
            </a:r>
          </a:p>
        </p:txBody>
      </p:sp>
      <p:pic>
        <p:nvPicPr>
          <p:cNvPr id="3" name="Picture 2" descr="Chart, box and whisker chart&#10;&#10;Description automatically generated">
            <a:extLst>
              <a:ext uri="{FF2B5EF4-FFF2-40B4-BE49-F238E27FC236}">
                <a16:creationId xmlns:a16="http://schemas.microsoft.com/office/drawing/2014/main" id="{C8C6B5F2-CE61-4258-ABC0-56E06DF57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266" y="644979"/>
            <a:ext cx="8075397" cy="4614512"/>
          </a:xfrm>
          <a:prstGeom prst="rect">
            <a:avLst/>
          </a:prstGeom>
        </p:spPr>
      </p:pic>
      <p:sp>
        <p:nvSpPr>
          <p:cNvPr id="2" name="TextBox 1">
            <a:extLst>
              <a:ext uri="{FF2B5EF4-FFF2-40B4-BE49-F238E27FC236}">
                <a16:creationId xmlns:a16="http://schemas.microsoft.com/office/drawing/2014/main" id="{40B4B219-3583-0CF2-EBEA-03504DC9AFD9}"/>
              </a:ext>
            </a:extLst>
          </p:cNvPr>
          <p:cNvSpPr txBox="1"/>
          <p:nvPr/>
        </p:nvSpPr>
        <p:spPr>
          <a:xfrm>
            <a:off x="2189949" y="121181"/>
            <a:ext cx="5447980" cy="369332"/>
          </a:xfrm>
          <a:prstGeom prst="rect">
            <a:avLst/>
          </a:prstGeom>
          <a:noFill/>
        </p:spPr>
        <p:txBody>
          <a:bodyPr wrap="square" rtlCol="0">
            <a:spAutoFit/>
          </a:bodyPr>
          <a:lstStyle/>
          <a:p>
            <a:r>
              <a:rPr lang="en-US" dirty="0"/>
              <a:t>Amphibian body weights and SVLs</a:t>
            </a:r>
          </a:p>
        </p:txBody>
      </p:sp>
    </p:spTree>
    <p:extLst>
      <p:ext uri="{BB962C8B-B14F-4D97-AF65-F5344CB8AC3E}">
        <p14:creationId xmlns:p14="http://schemas.microsoft.com/office/powerpoint/2010/main" val="145575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4C8AE6-BBF9-D213-AED7-9FC87869099F}"/>
              </a:ext>
            </a:extLst>
          </p:cNvPr>
          <p:cNvPicPr>
            <a:picLocks noChangeAspect="1"/>
          </p:cNvPicPr>
          <p:nvPr/>
        </p:nvPicPr>
        <p:blipFill>
          <a:blip r:embed="rId2"/>
          <a:stretch>
            <a:fillRect/>
          </a:stretch>
        </p:blipFill>
        <p:spPr>
          <a:xfrm>
            <a:off x="1966823" y="80552"/>
            <a:ext cx="9247516" cy="6737477"/>
          </a:xfrm>
          <a:prstGeom prst="rect">
            <a:avLst/>
          </a:prstGeom>
        </p:spPr>
      </p:pic>
    </p:spTree>
    <p:extLst>
      <p:ext uri="{BB962C8B-B14F-4D97-AF65-F5344CB8AC3E}">
        <p14:creationId xmlns:p14="http://schemas.microsoft.com/office/powerpoint/2010/main" val="1498789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8EEE5C-1625-1BCB-D4C7-895EFDAA77E1}"/>
              </a:ext>
            </a:extLst>
          </p:cNvPr>
          <p:cNvPicPr>
            <a:picLocks noChangeAspect="1"/>
          </p:cNvPicPr>
          <p:nvPr/>
        </p:nvPicPr>
        <p:blipFill>
          <a:blip r:embed="rId2"/>
          <a:stretch>
            <a:fillRect/>
          </a:stretch>
        </p:blipFill>
        <p:spPr>
          <a:xfrm>
            <a:off x="5324558" y="0"/>
            <a:ext cx="6289981" cy="6858000"/>
          </a:xfrm>
          <a:prstGeom prst="rect">
            <a:avLst/>
          </a:prstGeom>
        </p:spPr>
      </p:pic>
      <p:sp>
        <p:nvSpPr>
          <p:cNvPr id="2" name="TextBox 1">
            <a:extLst>
              <a:ext uri="{FF2B5EF4-FFF2-40B4-BE49-F238E27FC236}">
                <a16:creationId xmlns:a16="http://schemas.microsoft.com/office/drawing/2014/main" id="{C237DB31-7375-176D-4D73-36C3B0FED6CD}"/>
              </a:ext>
            </a:extLst>
          </p:cNvPr>
          <p:cNvSpPr txBox="1"/>
          <p:nvPr/>
        </p:nvSpPr>
        <p:spPr>
          <a:xfrm>
            <a:off x="321013" y="476655"/>
            <a:ext cx="3696510" cy="2031325"/>
          </a:xfrm>
          <a:prstGeom prst="rect">
            <a:avLst/>
          </a:prstGeom>
          <a:noFill/>
        </p:spPr>
        <p:txBody>
          <a:bodyPr wrap="square" rtlCol="0">
            <a:spAutoFit/>
          </a:bodyPr>
          <a:lstStyle/>
          <a:p>
            <a:r>
              <a:rPr lang="en-US" dirty="0"/>
              <a:t>Figure for the manuscript. General interpretation is that the control liver and swab metabolite concentrations are the most dissimilar. Exposures to the xenobiotics causes perturbations that allows them to more closely cluster.</a:t>
            </a:r>
          </a:p>
        </p:txBody>
      </p:sp>
    </p:spTree>
    <p:extLst>
      <p:ext uri="{BB962C8B-B14F-4D97-AF65-F5344CB8AC3E}">
        <p14:creationId xmlns:p14="http://schemas.microsoft.com/office/powerpoint/2010/main" val="3441802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78C9-9890-A88D-E69C-17B0E9FC3422}"/>
              </a:ext>
            </a:extLst>
          </p:cNvPr>
          <p:cNvSpPr>
            <a:spLocks noGrp="1"/>
          </p:cNvSpPr>
          <p:nvPr>
            <p:ph type="title"/>
          </p:nvPr>
        </p:nvSpPr>
        <p:spPr/>
        <p:txBody>
          <a:bodyPr/>
          <a:lstStyle/>
          <a:p>
            <a:r>
              <a:rPr lang="en-US" dirty="0"/>
              <a:t>Deseq2 workflow</a:t>
            </a:r>
          </a:p>
        </p:txBody>
      </p:sp>
      <p:sp>
        <p:nvSpPr>
          <p:cNvPr id="3" name="Content Placeholder 2">
            <a:extLst>
              <a:ext uri="{FF2B5EF4-FFF2-40B4-BE49-F238E27FC236}">
                <a16:creationId xmlns:a16="http://schemas.microsoft.com/office/drawing/2014/main" id="{624D1668-00F3-275C-A2CA-99717C4F590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58248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78C9-9890-A88D-E69C-17B0E9FC3422}"/>
              </a:ext>
            </a:extLst>
          </p:cNvPr>
          <p:cNvSpPr>
            <a:spLocks noGrp="1"/>
          </p:cNvSpPr>
          <p:nvPr>
            <p:ph type="title"/>
          </p:nvPr>
        </p:nvSpPr>
        <p:spPr>
          <a:xfrm>
            <a:off x="661481" y="233464"/>
            <a:ext cx="10749469" cy="850968"/>
          </a:xfrm>
        </p:spPr>
        <p:txBody>
          <a:bodyPr>
            <a:normAutofit fontScale="90000"/>
          </a:bodyPr>
          <a:lstStyle/>
          <a:p>
            <a:r>
              <a:rPr lang="en-US" dirty="0"/>
              <a:t>Metabolomics—Differential expression with concentrations and fold change</a:t>
            </a:r>
          </a:p>
        </p:txBody>
      </p:sp>
      <p:sp>
        <p:nvSpPr>
          <p:cNvPr id="3" name="Content Placeholder 2">
            <a:extLst>
              <a:ext uri="{FF2B5EF4-FFF2-40B4-BE49-F238E27FC236}">
                <a16:creationId xmlns:a16="http://schemas.microsoft.com/office/drawing/2014/main" id="{624D1668-00F3-275C-A2CA-99717C4F590B}"/>
              </a:ext>
            </a:extLst>
          </p:cNvPr>
          <p:cNvSpPr>
            <a:spLocks noGrp="1"/>
          </p:cNvSpPr>
          <p:nvPr>
            <p:ph idx="1"/>
          </p:nvPr>
        </p:nvSpPr>
        <p:spPr>
          <a:xfrm>
            <a:off x="286994" y="1349374"/>
            <a:ext cx="5332756" cy="5275161"/>
          </a:xfrm>
        </p:spPr>
        <p:txBody>
          <a:bodyPr>
            <a:normAutofit fontScale="85000" lnSpcReduction="20000"/>
          </a:bodyPr>
          <a:lstStyle/>
          <a:p>
            <a:pPr marL="0" indent="0">
              <a:buNone/>
            </a:pPr>
            <a:r>
              <a:rPr lang="en-US" dirty="0"/>
              <a:t>Now working with raw count data (versus normal score transformed)</a:t>
            </a:r>
          </a:p>
          <a:p>
            <a:pPr marL="0" indent="0">
              <a:buNone/>
            </a:pPr>
            <a:r>
              <a:rPr lang="en-US" dirty="0"/>
              <a:t>Only using significant peaks that I asked for. (top pathway metabolites)</a:t>
            </a:r>
          </a:p>
          <a:p>
            <a:pPr marL="0" indent="0">
              <a:buNone/>
            </a:pPr>
            <a:r>
              <a:rPr lang="en-US" dirty="0"/>
              <a:t>Boxplots of summed significant peak concentrations within each treatment combination</a:t>
            </a:r>
          </a:p>
          <a:p>
            <a:pPr marL="0" indent="0">
              <a:buNone/>
            </a:pPr>
            <a:r>
              <a:rPr lang="en-US" dirty="0"/>
              <a:t>We normalize across the two tissue sources (liver, swab) separately (though we are not explicitly performing liver v swab comparisons)</a:t>
            </a:r>
          </a:p>
          <a:p>
            <a:pPr marL="0" indent="0">
              <a:buNone/>
            </a:pPr>
            <a:r>
              <a:rPr lang="en-US" dirty="0"/>
              <a:t>Our normalization approach might squash the differential signal a bit (since we only have significant peaks).</a:t>
            </a:r>
          </a:p>
          <a:p>
            <a:pPr marL="0" indent="0">
              <a:buNone/>
            </a:pPr>
            <a:r>
              <a:rPr lang="en-US" dirty="0" err="1"/>
              <a:t>Deseq</a:t>
            </a:r>
            <a:r>
              <a:rPr lang="en-US" dirty="0"/>
              <a:t> (must) does its own normalization, that is currently for liver and swab together.</a:t>
            </a:r>
          </a:p>
          <a:p>
            <a:pPr marL="0" indent="0">
              <a:buNone/>
            </a:pPr>
            <a:endParaRPr lang="en-US" dirty="0"/>
          </a:p>
        </p:txBody>
      </p:sp>
      <p:pic>
        <p:nvPicPr>
          <p:cNvPr id="5" name="Picture 4">
            <a:extLst>
              <a:ext uri="{FF2B5EF4-FFF2-40B4-BE49-F238E27FC236}">
                <a16:creationId xmlns:a16="http://schemas.microsoft.com/office/drawing/2014/main" id="{F8244874-5F17-062B-FA8C-27B1C4A092A8}"/>
              </a:ext>
            </a:extLst>
          </p:cNvPr>
          <p:cNvPicPr>
            <a:picLocks noChangeAspect="1"/>
          </p:cNvPicPr>
          <p:nvPr/>
        </p:nvPicPr>
        <p:blipFill>
          <a:blip r:embed="rId2"/>
          <a:stretch>
            <a:fillRect/>
          </a:stretch>
        </p:blipFill>
        <p:spPr>
          <a:xfrm>
            <a:off x="5815678" y="1274323"/>
            <a:ext cx="6089328" cy="5430483"/>
          </a:xfrm>
          <a:prstGeom prst="rect">
            <a:avLst/>
          </a:prstGeom>
        </p:spPr>
      </p:pic>
    </p:spTree>
    <p:extLst>
      <p:ext uri="{BB962C8B-B14F-4D97-AF65-F5344CB8AC3E}">
        <p14:creationId xmlns:p14="http://schemas.microsoft.com/office/powerpoint/2010/main" val="3290448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C8E287-EF91-80FF-A9E7-19333DC7C984}"/>
              </a:ext>
            </a:extLst>
          </p:cNvPr>
          <p:cNvPicPr>
            <a:picLocks noChangeAspect="1"/>
          </p:cNvPicPr>
          <p:nvPr/>
        </p:nvPicPr>
        <p:blipFill>
          <a:blip r:embed="rId2"/>
          <a:stretch>
            <a:fillRect/>
          </a:stretch>
        </p:blipFill>
        <p:spPr>
          <a:xfrm>
            <a:off x="-28575" y="142875"/>
            <a:ext cx="6438900" cy="5698636"/>
          </a:xfrm>
          <a:prstGeom prst="rect">
            <a:avLst/>
          </a:prstGeom>
        </p:spPr>
      </p:pic>
      <p:pic>
        <p:nvPicPr>
          <p:cNvPr id="7" name="Picture 6">
            <a:extLst>
              <a:ext uri="{FF2B5EF4-FFF2-40B4-BE49-F238E27FC236}">
                <a16:creationId xmlns:a16="http://schemas.microsoft.com/office/drawing/2014/main" id="{314233E2-4438-95D1-A676-542F93AC1B1A}"/>
              </a:ext>
            </a:extLst>
          </p:cNvPr>
          <p:cNvPicPr>
            <a:picLocks noChangeAspect="1"/>
          </p:cNvPicPr>
          <p:nvPr/>
        </p:nvPicPr>
        <p:blipFill>
          <a:blip r:embed="rId3"/>
          <a:stretch>
            <a:fillRect/>
          </a:stretch>
        </p:blipFill>
        <p:spPr>
          <a:xfrm>
            <a:off x="6275797" y="1734554"/>
            <a:ext cx="5916203" cy="5123446"/>
          </a:xfrm>
          <a:prstGeom prst="rect">
            <a:avLst/>
          </a:prstGeom>
        </p:spPr>
      </p:pic>
    </p:spTree>
    <p:extLst>
      <p:ext uri="{BB962C8B-B14F-4D97-AF65-F5344CB8AC3E}">
        <p14:creationId xmlns:p14="http://schemas.microsoft.com/office/powerpoint/2010/main" val="1235108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867E4A-ACC9-5908-5E14-B5293425BD34}"/>
              </a:ext>
            </a:extLst>
          </p:cNvPr>
          <p:cNvPicPr>
            <a:picLocks noChangeAspect="1"/>
          </p:cNvPicPr>
          <p:nvPr/>
        </p:nvPicPr>
        <p:blipFill>
          <a:blip r:embed="rId2"/>
          <a:stretch>
            <a:fillRect/>
          </a:stretch>
        </p:blipFill>
        <p:spPr>
          <a:xfrm>
            <a:off x="0" y="0"/>
            <a:ext cx="6015121" cy="5442625"/>
          </a:xfrm>
          <a:prstGeom prst="rect">
            <a:avLst/>
          </a:prstGeom>
        </p:spPr>
      </p:pic>
    </p:spTree>
    <p:extLst>
      <p:ext uri="{BB962C8B-B14F-4D97-AF65-F5344CB8AC3E}">
        <p14:creationId xmlns:p14="http://schemas.microsoft.com/office/powerpoint/2010/main" val="28765402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A228-1599-F2EB-C88F-4C8D3411D6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AEF5E1-C950-5E17-9352-7AE739C3277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C806250-8D93-1D38-35F8-F9B80066626B}"/>
              </a:ext>
            </a:extLst>
          </p:cNvPr>
          <p:cNvPicPr>
            <a:picLocks noChangeAspect="1"/>
          </p:cNvPicPr>
          <p:nvPr/>
        </p:nvPicPr>
        <p:blipFill>
          <a:blip r:embed="rId2"/>
          <a:stretch>
            <a:fillRect/>
          </a:stretch>
        </p:blipFill>
        <p:spPr>
          <a:xfrm>
            <a:off x="2305051" y="-4896"/>
            <a:ext cx="7924800" cy="6862896"/>
          </a:xfrm>
          <a:prstGeom prst="rect">
            <a:avLst/>
          </a:prstGeom>
        </p:spPr>
      </p:pic>
    </p:spTree>
    <p:extLst>
      <p:ext uri="{BB962C8B-B14F-4D97-AF65-F5344CB8AC3E}">
        <p14:creationId xmlns:p14="http://schemas.microsoft.com/office/powerpoint/2010/main" val="1121970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14270-1F07-BDBE-15B9-27F65C44083B}"/>
              </a:ext>
            </a:extLst>
          </p:cNvPr>
          <p:cNvPicPr>
            <a:picLocks noChangeAspect="1"/>
          </p:cNvPicPr>
          <p:nvPr/>
        </p:nvPicPr>
        <p:blipFill>
          <a:blip r:embed="rId2"/>
          <a:stretch>
            <a:fillRect/>
          </a:stretch>
        </p:blipFill>
        <p:spPr>
          <a:xfrm>
            <a:off x="45287" y="248388"/>
            <a:ext cx="6870675" cy="6492875"/>
          </a:xfrm>
          <a:prstGeom prst="rect">
            <a:avLst/>
          </a:prstGeom>
        </p:spPr>
      </p:pic>
      <p:pic>
        <p:nvPicPr>
          <p:cNvPr id="5" name="Picture 4">
            <a:extLst>
              <a:ext uri="{FF2B5EF4-FFF2-40B4-BE49-F238E27FC236}">
                <a16:creationId xmlns:a16="http://schemas.microsoft.com/office/drawing/2014/main" id="{CB299652-0ECB-50A5-600A-9C001DEA3E66}"/>
              </a:ext>
            </a:extLst>
          </p:cNvPr>
          <p:cNvPicPr>
            <a:picLocks noChangeAspect="1"/>
          </p:cNvPicPr>
          <p:nvPr/>
        </p:nvPicPr>
        <p:blipFill>
          <a:blip r:embed="rId3"/>
          <a:stretch>
            <a:fillRect/>
          </a:stretch>
        </p:blipFill>
        <p:spPr>
          <a:xfrm>
            <a:off x="5737737" y="314561"/>
            <a:ext cx="6843367" cy="6492875"/>
          </a:xfrm>
          <a:prstGeom prst="rect">
            <a:avLst/>
          </a:prstGeom>
        </p:spPr>
      </p:pic>
    </p:spTree>
    <p:extLst>
      <p:ext uri="{BB962C8B-B14F-4D97-AF65-F5344CB8AC3E}">
        <p14:creationId xmlns:p14="http://schemas.microsoft.com/office/powerpoint/2010/main" val="3795315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3FD828-9FAF-702F-145C-9A549EC7F35D}"/>
              </a:ext>
            </a:extLst>
          </p:cNvPr>
          <p:cNvPicPr>
            <a:picLocks noChangeAspect="1"/>
          </p:cNvPicPr>
          <p:nvPr/>
        </p:nvPicPr>
        <p:blipFill>
          <a:blip r:embed="rId2"/>
          <a:stretch>
            <a:fillRect/>
          </a:stretch>
        </p:blipFill>
        <p:spPr>
          <a:xfrm>
            <a:off x="0" y="390525"/>
            <a:ext cx="4543218" cy="5991225"/>
          </a:xfrm>
          <a:prstGeom prst="rect">
            <a:avLst/>
          </a:prstGeom>
        </p:spPr>
      </p:pic>
      <p:pic>
        <p:nvPicPr>
          <p:cNvPr id="9" name="Picture 8">
            <a:extLst>
              <a:ext uri="{FF2B5EF4-FFF2-40B4-BE49-F238E27FC236}">
                <a16:creationId xmlns:a16="http://schemas.microsoft.com/office/drawing/2014/main" id="{E264461F-5C22-820B-16B1-A2C975937DD3}"/>
              </a:ext>
            </a:extLst>
          </p:cNvPr>
          <p:cNvPicPr>
            <a:picLocks noChangeAspect="1"/>
          </p:cNvPicPr>
          <p:nvPr/>
        </p:nvPicPr>
        <p:blipFill>
          <a:blip r:embed="rId3"/>
          <a:stretch>
            <a:fillRect/>
          </a:stretch>
        </p:blipFill>
        <p:spPr>
          <a:xfrm>
            <a:off x="3953338" y="390525"/>
            <a:ext cx="4625747" cy="5991225"/>
          </a:xfrm>
          <a:prstGeom prst="rect">
            <a:avLst/>
          </a:prstGeom>
        </p:spPr>
      </p:pic>
      <p:pic>
        <p:nvPicPr>
          <p:cNvPr id="11" name="Picture 10">
            <a:extLst>
              <a:ext uri="{FF2B5EF4-FFF2-40B4-BE49-F238E27FC236}">
                <a16:creationId xmlns:a16="http://schemas.microsoft.com/office/drawing/2014/main" id="{70FF66F2-0FEE-15D0-1072-636B1283A5EE}"/>
              </a:ext>
            </a:extLst>
          </p:cNvPr>
          <p:cNvPicPr>
            <a:picLocks noChangeAspect="1"/>
          </p:cNvPicPr>
          <p:nvPr/>
        </p:nvPicPr>
        <p:blipFill>
          <a:blip r:embed="rId4"/>
          <a:stretch>
            <a:fillRect/>
          </a:stretch>
        </p:blipFill>
        <p:spPr>
          <a:xfrm>
            <a:off x="7809818" y="390525"/>
            <a:ext cx="4527895" cy="5991225"/>
          </a:xfrm>
          <a:prstGeom prst="rect">
            <a:avLst/>
          </a:prstGeom>
        </p:spPr>
      </p:pic>
    </p:spTree>
    <p:extLst>
      <p:ext uri="{BB962C8B-B14F-4D97-AF65-F5344CB8AC3E}">
        <p14:creationId xmlns:p14="http://schemas.microsoft.com/office/powerpoint/2010/main" val="3960356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BA74D-8A8E-248F-3CF6-58F28BD469E3}"/>
              </a:ext>
            </a:extLst>
          </p:cNvPr>
          <p:cNvSpPr>
            <a:spLocks noGrp="1"/>
          </p:cNvSpPr>
          <p:nvPr>
            <p:ph idx="1"/>
          </p:nvPr>
        </p:nvSpPr>
        <p:spPr>
          <a:xfrm>
            <a:off x="7394265" y="231957"/>
            <a:ext cx="4413069" cy="4351338"/>
          </a:xfrm>
        </p:spPr>
        <p:txBody>
          <a:bodyPr/>
          <a:lstStyle/>
          <a:p>
            <a:pPr marL="0" indent="0">
              <a:buNone/>
            </a:pPr>
            <a:r>
              <a:rPr lang="en-US" dirty="0"/>
              <a:t>Unsupervised clustering of samples on correlation matrix</a:t>
            </a:r>
          </a:p>
          <a:p>
            <a:pPr marL="0" indent="0">
              <a:buNone/>
            </a:pPr>
            <a:r>
              <a:rPr lang="en-US" dirty="0"/>
              <a:t>Visual outliers?</a:t>
            </a:r>
          </a:p>
          <a:p>
            <a:pPr marL="0" indent="0">
              <a:buNone/>
            </a:pPr>
            <a:r>
              <a:rPr lang="en-US" dirty="0"/>
              <a:t>- swab_con8</a:t>
            </a:r>
          </a:p>
          <a:p>
            <a:pPr marL="0" indent="0">
              <a:buNone/>
            </a:pPr>
            <a:r>
              <a:rPr lang="en-US" dirty="0"/>
              <a:t>- swab_con1</a:t>
            </a:r>
          </a:p>
          <a:p>
            <a:pPr marL="0" indent="0">
              <a:buNone/>
            </a:pPr>
            <a:r>
              <a:rPr lang="en-US" dirty="0"/>
              <a:t>- liver_d10</a:t>
            </a:r>
          </a:p>
        </p:txBody>
      </p:sp>
      <p:pic>
        <p:nvPicPr>
          <p:cNvPr id="7" name="Picture 6">
            <a:extLst>
              <a:ext uri="{FF2B5EF4-FFF2-40B4-BE49-F238E27FC236}">
                <a16:creationId xmlns:a16="http://schemas.microsoft.com/office/drawing/2014/main" id="{EEBBB8DF-B279-1481-6650-775E5F059F45}"/>
              </a:ext>
            </a:extLst>
          </p:cNvPr>
          <p:cNvPicPr>
            <a:picLocks noChangeAspect="1"/>
          </p:cNvPicPr>
          <p:nvPr/>
        </p:nvPicPr>
        <p:blipFill>
          <a:blip r:embed="rId2"/>
          <a:stretch>
            <a:fillRect/>
          </a:stretch>
        </p:blipFill>
        <p:spPr>
          <a:xfrm>
            <a:off x="45325" y="0"/>
            <a:ext cx="7241942" cy="6858000"/>
          </a:xfrm>
          <a:prstGeom prst="rect">
            <a:avLst/>
          </a:prstGeom>
        </p:spPr>
      </p:pic>
      <p:sp>
        <p:nvSpPr>
          <p:cNvPr id="8" name="Rectangle 7">
            <a:extLst>
              <a:ext uri="{FF2B5EF4-FFF2-40B4-BE49-F238E27FC236}">
                <a16:creationId xmlns:a16="http://schemas.microsoft.com/office/drawing/2014/main" id="{BEC3BCFC-43D0-37D4-7C78-377E0D9C3F9C}"/>
              </a:ext>
            </a:extLst>
          </p:cNvPr>
          <p:cNvSpPr/>
          <p:nvPr/>
        </p:nvSpPr>
        <p:spPr>
          <a:xfrm>
            <a:off x="3109215" y="231957"/>
            <a:ext cx="139337" cy="66086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1C5D576-0580-AA9F-7607-157835F4859B}"/>
              </a:ext>
            </a:extLst>
          </p:cNvPr>
          <p:cNvSpPr/>
          <p:nvPr/>
        </p:nvSpPr>
        <p:spPr>
          <a:xfrm>
            <a:off x="1943036" y="249373"/>
            <a:ext cx="139337" cy="66086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D5335D-C7BA-F4B4-7BA3-67376268A33A}"/>
              </a:ext>
            </a:extLst>
          </p:cNvPr>
          <p:cNvSpPr/>
          <p:nvPr/>
        </p:nvSpPr>
        <p:spPr>
          <a:xfrm>
            <a:off x="3779007" y="240409"/>
            <a:ext cx="139338" cy="65912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2873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B6841A-DBD4-47D5-819C-4DCF81BD4581}"/>
              </a:ext>
            </a:extLst>
          </p:cNvPr>
          <p:cNvPicPr>
            <a:picLocks noChangeAspect="1"/>
          </p:cNvPicPr>
          <p:nvPr/>
        </p:nvPicPr>
        <p:blipFill>
          <a:blip r:embed="rId2"/>
          <a:stretch>
            <a:fillRect/>
          </a:stretch>
        </p:blipFill>
        <p:spPr>
          <a:xfrm>
            <a:off x="3041591" y="817999"/>
            <a:ext cx="5637229" cy="4616594"/>
          </a:xfrm>
          <a:prstGeom prst="rect">
            <a:avLst/>
          </a:prstGeom>
        </p:spPr>
      </p:pic>
      <p:sp>
        <p:nvSpPr>
          <p:cNvPr id="5" name="TextBox 4">
            <a:extLst>
              <a:ext uri="{FF2B5EF4-FFF2-40B4-BE49-F238E27FC236}">
                <a16:creationId xmlns:a16="http://schemas.microsoft.com/office/drawing/2014/main" id="{B90F1ADB-570E-4C0F-991E-BAA872E96CA6}"/>
              </a:ext>
            </a:extLst>
          </p:cNvPr>
          <p:cNvSpPr txBox="1"/>
          <p:nvPr/>
        </p:nvSpPr>
        <p:spPr>
          <a:xfrm>
            <a:off x="1053779" y="5651061"/>
            <a:ext cx="9155875" cy="646331"/>
          </a:xfrm>
          <a:prstGeom prst="rect">
            <a:avLst/>
          </a:prstGeom>
          <a:noFill/>
        </p:spPr>
        <p:txBody>
          <a:bodyPr wrap="square" rtlCol="0">
            <a:spAutoFit/>
          </a:bodyPr>
          <a:lstStyle/>
          <a:p>
            <a:r>
              <a:rPr lang="en-US" dirty="0"/>
              <a:t>Snout-vent-length and body weight significantly related (as expected), but not a big deal for treatment</a:t>
            </a:r>
          </a:p>
        </p:txBody>
      </p:sp>
      <p:sp>
        <p:nvSpPr>
          <p:cNvPr id="2" name="TextBox 1">
            <a:extLst>
              <a:ext uri="{FF2B5EF4-FFF2-40B4-BE49-F238E27FC236}">
                <a16:creationId xmlns:a16="http://schemas.microsoft.com/office/drawing/2014/main" id="{A3184FB3-8349-D8E5-863E-3E29DA6203F0}"/>
              </a:ext>
            </a:extLst>
          </p:cNvPr>
          <p:cNvSpPr txBox="1"/>
          <p:nvPr/>
        </p:nvSpPr>
        <p:spPr>
          <a:xfrm>
            <a:off x="1759644" y="230521"/>
            <a:ext cx="8573048" cy="369332"/>
          </a:xfrm>
          <a:prstGeom prst="rect">
            <a:avLst/>
          </a:prstGeom>
          <a:noFill/>
        </p:spPr>
        <p:txBody>
          <a:bodyPr wrap="square" rtlCol="0">
            <a:spAutoFit/>
          </a:bodyPr>
          <a:lstStyle/>
          <a:p>
            <a:r>
              <a:rPr lang="en-US" dirty="0"/>
              <a:t>Relationship between body weight and SVL</a:t>
            </a:r>
          </a:p>
        </p:txBody>
      </p:sp>
    </p:spTree>
    <p:extLst>
      <p:ext uri="{BB962C8B-B14F-4D97-AF65-F5344CB8AC3E}">
        <p14:creationId xmlns:p14="http://schemas.microsoft.com/office/powerpoint/2010/main" val="1147033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86B5-87B4-4210-50D2-EDFC1F1D173B}"/>
              </a:ext>
            </a:extLst>
          </p:cNvPr>
          <p:cNvSpPr>
            <a:spLocks noGrp="1"/>
          </p:cNvSpPr>
          <p:nvPr>
            <p:ph type="title"/>
          </p:nvPr>
        </p:nvSpPr>
        <p:spPr>
          <a:xfrm>
            <a:off x="237308" y="173536"/>
            <a:ext cx="4831080" cy="1325563"/>
          </a:xfrm>
        </p:spPr>
        <p:txBody>
          <a:bodyPr/>
          <a:lstStyle/>
          <a:p>
            <a:r>
              <a:rPr lang="en-US" dirty="0"/>
              <a:t>Sample concs on raw data</a:t>
            </a:r>
          </a:p>
        </p:txBody>
      </p:sp>
      <p:sp>
        <p:nvSpPr>
          <p:cNvPr id="3" name="Content Placeholder 2">
            <a:extLst>
              <a:ext uri="{FF2B5EF4-FFF2-40B4-BE49-F238E27FC236}">
                <a16:creationId xmlns:a16="http://schemas.microsoft.com/office/drawing/2014/main" id="{6678813C-7AC1-D5AA-0ABC-9662AFA1085B}"/>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1335CA0-5002-26D7-D7BB-1870EC75CA6B}"/>
              </a:ext>
            </a:extLst>
          </p:cNvPr>
          <p:cNvPicPr>
            <a:picLocks noChangeAspect="1"/>
          </p:cNvPicPr>
          <p:nvPr/>
        </p:nvPicPr>
        <p:blipFill>
          <a:blip r:embed="rId2"/>
          <a:stretch>
            <a:fillRect/>
          </a:stretch>
        </p:blipFill>
        <p:spPr>
          <a:xfrm>
            <a:off x="4333725" y="0"/>
            <a:ext cx="7858275" cy="6858000"/>
          </a:xfrm>
          <a:prstGeom prst="rect">
            <a:avLst/>
          </a:prstGeom>
        </p:spPr>
      </p:pic>
      <p:sp>
        <p:nvSpPr>
          <p:cNvPr id="7" name="Rectangle 6">
            <a:extLst>
              <a:ext uri="{FF2B5EF4-FFF2-40B4-BE49-F238E27FC236}">
                <a16:creationId xmlns:a16="http://schemas.microsoft.com/office/drawing/2014/main" id="{6ED959B5-03D1-512F-1926-110F2023BDC1}"/>
              </a:ext>
            </a:extLst>
          </p:cNvPr>
          <p:cNvSpPr/>
          <p:nvPr/>
        </p:nvSpPr>
        <p:spPr>
          <a:xfrm>
            <a:off x="5644183" y="249373"/>
            <a:ext cx="139337" cy="66086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36C7FB-F7FC-84A6-87FA-3041E62055FC}"/>
              </a:ext>
            </a:extLst>
          </p:cNvPr>
          <p:cNvSpPr/>
          <p:nvPr/>
        </p:nvSpPr>
        <p:spPr>
          <a:xfrm>
            <a:off x="9319228" y="249373"/>
            <a:ext cx="139337" cy="66086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31DFB0-4E04-59CE-74B1-7B61D2E53E90}"/>
              </a:ext>
            </a:extLst>
          </p:cNvPr>
          <p:cNvSpPr/>
          <p:nvPr/>
        </p:nvSpPr>
        <p:spPr>
          <a:xfrm>
            <a:off x="9467265" y="249373"/>
            <a:ext cx="139337" cy="66086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516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BA74D-8A8E-248F-3CF6-58F28BD469E3}"/>
              </a:ext>
            </a:extLst>
          </p:cNvPr>
          <p:cNvSpPr>
            <a:spLocks noGrp="1"/>
          </p:cNvSpPr>
          <p:nvPr>
            <p:ph idx="1"/>
          </p:nvPr>
        </p:nvSpPr>
        <p:spPr>
          <a:xfrm>
            <a:off x="7394265" y="231957"/>
            <a:ext cx="4413069" cy="4351338"/>
          </a:xfrm>
        </p:spPr>
        <p:txBody>
          <a:bodyPr/>
          <a:lstStyle/>
          <a:p>
            <a:pPr marL="0" indent="0">
              <a:buNone/>
            </a:pPr>
            <a:r>
              <a:rPr lang="en-US" dirty="0"/>
              <a:t>Unsupervised clustering of samples on correlation matrix</a:t>
            </a:r>
          </a:p>
        </p:txBody>
      </p:sp>
      <p:pic>
        <p:nvPicPr>
          <p:cNvPr id="4" name="Picture 3">
            <a:extLst>
              <a:ext uri="{FF2B5EF4-FFF2-40B4-BE49-F238E27FC236}">
                <a16:creationId xmlns:a16="http://schemas.microsoft.com/office/drawing/2014/main" id="{A2043868-1CCC-C75C-3402-688712DCAC5E}"/>
              </a:ext>
            </a:extLst>
          </p:cNvPr>
          <p:cNvPicPr>
            <a:picLocks noChangeAspect="1"/>
          </p:cNvPicPr>
          <p:nvPr/>
        </p:nvPicPr>
        <p:blipFill>
          <a:blip r:embed="rId2"/>
          <a:stretch>
            <a:fillRect/>
          </a:stretch>
        </p:blipFill>
        <p:spPr>
          <a:xfrm>
            <a:off x="92052" y="0"/>
            <a:ext cx="7270411" cy="6858000"/>
          </a:xfrm>
          <a:prstGeom prst="rect">
            <a:avLst/>
          </a:prstGeom>
        </p:spPr>
      </p:pic>
    </p:spTree>
    <p:extLst>
      <p:ext uri="{BB962C8B-B14F-4D97-AF65-F5344CB8AC3E}">
        <p14:creationId xmlns:p14="http://schemas.microsoft.com/office/powerpoint/2010/main" val="1665352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86B5-87B4-4210-50D2-EDFC1F1D173B}"/>
              </a:ext>
            </a:extLst>
          </p:cNvPr>
          <p:cNvSpPr>
            <a:spLocks noGrp="1"/>
          </p:cNvSpPr>
          <p:nvPr>
            <p:ph type="title"/>
          </p:nvPr>
        </p:nvSpPr>
        <p:spPr>
          <a:xfrm>
            <a:off x="237308" y="173536"/>
            <a:ext cx="4831080" cy="1325563"/>
          </a:xfrm>
        </p:spPr>
        <p:txBody>
          <a:bodyPr/>
          <a:lstStyle/>
          <a:p>
            <a:r>
              <a:rPr lang="en-US" dirty="0"/>
              <a:t>Sample concs on normalized data</a:t>
            </a:r>
          </a:p>
        </p:txBody>
      </p:sp>
      <p:sp>
        <p:nvSpPr>
          <p:cNvPr id="3" name="Content Placeholder 2">
            <a:extLst>
              <a:ext uri="{FF2B5EF4-FFF2-40B4-BE49-F238E27FC236}">
                <a16:creationId xmlns:a16="http://schemas.microsoft.com/office/drawing/2014/main" id="{6678813C-7AC1-D5AA-0ABC-9662AFA1085B}"/>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DDEF222-D77F-F0DA-4758-C639A5D806DF}"/>
              </a:ext>
            </a:extLst>
          </p:cNvPr>
          <p:cNvPicPr>
            <a:picLocks noChangeAspect="1"/>
          </p:cNvPicPr>
          <p:nvPr/>
        </p:nvPicPr>
        <p:blipFill>
          <a:blip r:embed="rId2"/>
          <a:stretch>
            <a:fillRect/>
          </a:stretch>
        </p:blipFill>
        <p:spPr>
          <a:xfrm>
            <a:off x="4258322" y="0"/>
            <a:ext cx="7890309" cy="6858000"/>
          </a:xfrm>
          <a:prstGeom prst="rect">
            <a:avLst/>
          </a:prstGeom>
        </p:spPr>
      </p:pic>
    </p:spTree>
    <p:extLst>
      <p:ext uri="{BB962C8B-B14F-4D97-AF65-F5344CB8AC3E}">
        <p14:creationId xmlns:p14="http://schemas.microsoft.com/office/powerpoint/2010/main" val="1774661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4A631-AAC7-F025-F3AE-6BB7EA40DD0B}"/>
              </a:ext>
            </a:extLst>
          </p:cNvPr>
          <p:cNvSpPr>
            <a:spLocks noGrp="1"/>
          </p:cNvSpPr>
          <p:nvPr>
            <p:ph type="title"/>
          </p:nvPr>
        </p:nvSpPr>
        <p:spPr>
          <a:xfrm>
            <a:off x="428897" y="251914"/>
            <a:ext cx="3777343" cy="1325563"/>
          </a:xfrm>
        </p:spPr>
        <p:txBody>
          <a:bodyPr>
            <a:normAutofit fontScale="90000"/>
          </a:bodyPr>
          <a:lstStyle/>
          <a:p>
            <a:r>
              <a:rPr lang="en-US" dirty="0"/>
              <a:t>Sample means on normalized data</a:t>
            </a:r>
          </a:p>
        </p:txBody>
      </p:sp>
      <p:sp>
        <p:nvSpPr>
          <p:cNvPr id="3" name="Content Placeholder 2">
            <a:extLst>
              <a:ext uri="{FF2B5EF4-FFF2-40B4-BE49-F238E27FC236}">
                <a16:creationId xmlns:a16="http://schemas.microsoft.com/office/drawing/2014/main" id="{11BADCA1-4CE0-B07A-2C19-DF222755060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0113B72-8250-3EF8-2636-BEBDA2418A46}"/>
              </a:ext>
            </a:extLst>
          </p:cNvPr>
          <p:cNvPicPr>
            <a:picLocks noChangeAspect="1"/>
          </p:cNvPicPr>
          <p:nvPr/>
        </p:nvPicPr>
        <p:blipFill>
          <a:blip r:embed="rId2"/>
          <a:stretch>
            <a:fillRect/>
          </a:stretch>
        </p:blipFill>
        <p:spPr>
          <a:xfrm>
            <a:off x="3963058" y="427105"/>
            <a:ext cx="6737368" cy="6198732"/>
          </a:xfrm>
          <a:prstGeom prst="rect">
            <a:avLst/>
          </a:prstGeom>
        </p:spPr>
      </p:pic>
    </p:spTree>
    <p:extLst>
      <p:ext uri="{BB962C8B-B14F-4D97-AF65-F5344CB8AC3E}">
        <p14:creationId xmlns:p14="http://schemas.microsoft.com/office/powerpoint/2010/main" val="3692761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BA74D-8A8E-248F-3CF6-58F28BD469E3}"/>
              </a:ext>
            </a:extLst>
          </p:cNvPr>
          <p:cNvSpPr>
            <a:spLocks noGrp="1"/>
          </p:cNvSpPr>
          <p:nvPr>
            <p:ph idx="1"/>
          </p:nvPr>
        </p:nvSpPr>
        <p:spPr>
          <a:xfrm>
            <a:off x="7394265" y="231957"/>
            <a:ext cx="4413069" cy="4351338"/>
          </a:xfrm>
        </p:spPr>
        <p:txBody>
          <a:bodyPr/>
          <a:lstStyle/>
          <a:p>
            <a:pPr marL="0" indent="0">
              <a:buNone/>
            </a:pPr>
            <a:r>
              <a:rPr lang="en-US" dirty="0"/>
              <a:t>Unsupervised clustering of samples on correlation matrix</a:t>
            </a:r>
          </a:p>
        </p:txBody>
      </p:sp>
      <p:pic>
        <p:nvPicPr>
          <p:cNvPr id="4" name="Picture 3">
            <a:extLst>
              <a:ext uri="{FF2B5EF4-FFF2-40B4-BE49-F238E27FC236}">
                <a16:creationId xmlns:a16="http://schemas.microsoft.com/office/drawing/2014/main" id="{0A83102E-D365-81F5-B1E5-0E5A384D5ECA}"/>
              </a:ext>
            </a:extLst>
          </p:cNvPr>
          <p:cNvPicPr>
            <a:picLocks noChangeAspect="1"/>
          </p:cNvPicPr>
          <p:nvPr/>
        </p:nvPicPr>
        <p:blipFill>
          <a:blip r:embed="rId2"/>
          <a:stretch>
            <a:fillRect/>
          </a:stretch>
        </p:blipFill>
        <p:spPr>
          <a:xfrm>
            <a:off x="62373" y="0"/>
            <a:ext cx="7242685" cy="6858000"/>
          </a:xfrm>
          <a:prstGeom prst="rect">
            <a:avLst/>
          </a:prstGeom>
        </p:spPr>
      </p:pic>
    </p:spTree>
    <p:extLst>
      <p:ext uri="{BB962C8B-B14F-4D97-AF65-F5344CB8AC3E}">
        <p14:creationId xmlns:p14="http://schemas.microsoft.com/office/powerpoint/2010/main" val="3329315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86B5-87B4-4210-50D2-EDFC1F1D173B}"/>
              </a:ext>
            </a:extLst>
          </p:cNvPr>
          <p:cNvSpPr>
            <a:spLocks noGrp="1"/>
          </p:cNvSpPr>
          <p:nvPr>
            <p:ph type="title"/>
          </p:nvPr>
        </p:nvSpPr>
        <p:spPr>
          <a:xfrm>
            <a:off x="237308" y="173536"/>
            <a:ext cx="4159928" cy="2325824"/>
          </a:xfrm>
        </p:spPr>
        <p:txBody>
          <a:bodyPr>
            <a:normAutofit fontScale="90000"/>
          </a:bodyPr>
          <a:lstStyle/>
          <a:p>
            <a:r>
              <a:rPr lang="en-US" dirty="0"/>
              <a:t>Sample concs on variance stabilizing transformed, logged data</a:t>
            </a:r>
          </a:p>
        </p:txBody>
      </p:sp>
      <p:pic>
        <p:nvPicPr>
          <p:cNvPr id="5" name="Picture 4">
            <a:extLst>
              <a:ext uri="{FF2B5EF4-FFF2-40B4-BE49-F238E27FC236}">
                <a16:creationId xmlns:a16="http://schemas.microsoft.com/office/drawing/2014/main" id="{B02A0489-3D76-173F-F3A8-DA646A79CBD7}"/>
              </a:ext>
            </a:extLst>
          </p:cNvPr>
          <p:cNvPicPr>
            <a:picLocks noChangeAspect="1"/>
          </p:cNvPicPr>
          <p:nvPr/>
        </p:nvPicPr>
        <p:blipFill>
          <a:blip r:embed="rId2"/>
          <a:stretch>
            <a:fillRect/>
          </a:stretch>
        </p:blipFill>
        <p:spPr>
          <a:xfrm>
            <a:off x="4397236" y="0"/>
            <a:ext cx="7873733" cy="6858000"/>
          </a:xfrm>
          <a:prstGeom prst="rect">
            <a:avLst/>
          </a:prstGeom>
        </p:spPr>
      </p:pic>
    </p:spTree>
    <p:extLst>
      <p:ext uri="{BB962C8B-B14F-4D97-AF65-F5344CB8AC3E}">
        <p14:creationId xmlns:p14="http://schemas.microsoft.com/office/powerpoint/2010/main" val="2077332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1A89-9ED6-AA6B-1251-E2865B331F1C}"/>
              </a:ext>
            </a:extLst>
          </p:cNvPr>
          <p:cNvSpPr>
            <a:spLocks noGrp="1"/>
          </p:cNvSpPr>
          <p:nvPr>
            <p:ph type="title"/>
          </p:nvPr>
        </p:nvSpPr>
        <p:spPr>
          <a:xfrm>
            <a:off x="838200" y="365125"/>
            <a:ext cx="10596154" cy="854075"/>
          </a:xfrm>
        </p:spPr>
        <p:txBody>
          <a:bodyPr>
            <a:normAutofit/>
          </a:bodyPr>
          <a:lstStyle/>
          <a:p>
            <a:r>
              <a:rPr lang="en-US" dirty="0" err="1"/>
              <a:t>Pca</a:t>
            </a:r>
            <a:r>
              <a:rPr lang="en-US" dirty="0"/>
              <a:t>- across all significant metabolites </a:t>
            </a:r>
          </a:p>
        </p:txBody>
      </p:sp>
      <p:sp>
        <p:nvSpPr>
          <p:cNvPr id="3" name="Content Placeholder 2">
            <a:extLst>
              <a:ext uri="{FF2B5EF4-FFF2-40B4-BE49-F238E27FC236}">
                <a16:creationId xmlns:a16="http://schemas.microsoft.com/office/drawing/2014/main" id="{112FAC97-0A27-1947-923A-A48913D02E4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319C7A7-B179-A68C-DE23-999F53BC6506}"/>
              </a:ext>
            </a:extLst>
          </p:cNvPr>
          <p:cNvPicPr>
            <a:picLocks noChangeAspect="1"/>
          </p:cNvPicPr>
          <p:nvPr/>
        </p:nvPicPr>
        <p:blipFill>
          <a:blip r:embed="rId2"/>
          <a:stretch>
            <a:fillRect/>
          </a:stretch>
        </p:blipFill>
        <p:spPr>
          <a:xfrm>
            <a:off x="-20374" y="1304925"/>
            <a:ext cx="12038085" cy="4872038"/>
          </a:xfrm>
          <a:prstGeom prst="rect">
            <a:avLst/>
          </a:prstGeom>
        </p:spPr>
      </p:pic>
    </p:spTree>
    <p:extLst>
      <p:ext uri="{BB962C8B-B14F-4D97-AF65-F5344CB8AC3E}">
        <p14:creationId xmlns:p14="http://schemas.microsoft.com/office/powerpoint/2010/main" val="4230972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0DB8-30FC-8426-2CCF-12FE83E97E03}"/>
              </a:ext>
            </a:extLst>
          </p:cNvPr>
          <p:cNvSpPr>
            <a:spLocks noGrp="1"/>
          </p:cNvSpPr>
          <p:nvPr>
            <p:ph type="title"/>
          </p:nvPr>
        </p:nvSpPr>
        <p:spPr>
          <a:xfrm>
            <a:off x="385354" y="164828"/>
            <a:ext cx="3437709" cy="1325563"/>
          </a:xfrm>
        </p:spPr>
        <p:txBody>
          <a:bodyPr/>
          <a:lstStyle/>
          <a:p>
            <a:r>
              <a:rPr lang="en-US" dirty="0"/>
              <a:t>dispersion</a:t>
            </a:r>
          </a:p>
        </p:txBody>
      </p:sp>
      <p:sp>
        <p:nvSpPr>
          <p:cNvPr id="3" name="Content Placeholder 2">
            <a:extLst>
              <a:ext uri="{FF2B5EF4-FFF2-40B4-BE49-F238E27FC236}">
                <a16:creationId xmlns:a16="http://schemas.microsoft.com/office/drawing/2014/main" id="{2B03FAB6-AED5-E2F8-1663-1F6577F00859}"/>
              </a:ext>
            </a:extLst>
          </p:cNvPr>
          <p:cNvSpPr>
            <a:spLocks noGrp="1"/>
          </p:cNvSpPr>
          <p:nvPr>
            <p:ph idx="1"/>
          </p:nvPr>
        </p:nvSpPr>
        <p:spPr>
          <a:xfrm>
            <a:off x="385354" y="1490391"/>
            <a:ext cx="3437709" cy="4351338"/>
          </a:xfrm>
        </p:spPr>
        <p:txBody>
          <a:bodyPr/>
          <a:lstStyle/>
          <a:p>
            <a:r>
              <a:rPr lang="en-US" dirty="0"/>
              <a:t>Fitted line is ok</a:t>
            </a:r>
          </a:p>
        </p:txBody>
      </p:sp>
      <p:pic>
        <p:nvPicPr>
          <p:cNvPr id="5" name="Picture 4">
            <a:extLst>
              <a:ext uri="{FF2B5EF4-FFF2-40B4-BE49-F238E27FC236}">
                <a16:creationId xmlns:a16="http://schemas.microsoft.com/office/drawing/2014/main" id="{71FA5E43-8091-0ED5-3E3B-32FC82EE2563}"/>
              </a:ext>
            </a:extLst>
          </p:cNvPr>
          <p:cNvPicPr>
            <a:picLocks noChangeAspect="1"/>
          </p:cNvPicPr>
          <p:nvPr/>
        </p:nvPicPr>
        <p:blipFill>
          <a:blip r:embed="rId2"/>
          <a:stretch>
            <a:fillRect/>
          </a:stretch>
        </p:blipFill>
        <p:spPr>
          <a:xfrm>
            <a:off x="4055261" y="60960"/>
            <a:ext cx="8136739" cy="6858000"/>
          </a:xfrm>
          <a:prstGeom prst="rect">
            <a:avLst/>
          </a:prstGeom>
        </p:spPr>
      </p:pic>
    </p:spTree>
    <p:extLst>
      <p:ext uri="{BB962C8B-B14F-4D97-AF65-F5344CB8AC3E}">
        <p14:creationId xmlns:p14="http://schemas.microsoft.com/office/powerpoint/2010/main" val="2851970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23B1-EEE9-A478-D9D4-77FB83DAC1D4}"/>
              </a:ext>
            </a:extLst>
          </p:cNvPr>
          <p:cNvSpPr>
            <a:spLocks noGrp="1"/>
          </p:cNvSpPr>
          <p:nvPr>
            <p:ph type="title"/>
          </p:nvPr>
        </p:nvSpPr>
        <p:spPr>
          <a:xfrm>
            <a:off x="248194" y="258739"/>
            <a:ext cx="2906486" cy="3259524"/>
          </a:xfrm>
        </p:spPr>
        <p:txBody>
          <a:bodyPr>
            <a:normAutofit fontScale="90000"/>
          </a:bodyPr>
          <a:lstStyle/>
          <a:p>
            <a:r>
              <a:rPr lang="en-US" dirty="0"/>
              <a:t>Log2 fold change (swab v liver)</a:t>
            </a:r>
            <a:br>
              <a:rPr lang="en-US" dirty="0"/>
            </a:br>
            <a:r>
              <a:rPr lang="en-US" dirty="0"/>
              <a:t>-ignores treatment</a:t>
            </a:r>
          </a:p>
        </p:txBody>
      </p:sp>
      <p:pic>
        <p:nvPicPr>
          <p:cNvPr id="7" name="Picture 6">
            <a:extLst>
              <a:ext uri="{FF2B5EF4-FFF2-40B4-BE49-F238E27FC236}">
                <a16:creationId xmlns:a16="http://schemas.microsoft.com/office/drawing/2014/main" id="{7E9F7C9E-3CD0-B5B6-2AD6-E276C7175580}"/>
              </a:ext>
            </a:extLst>
          </p:cNvPr>
          <p:cNvPicPr>
            <a:picLocks noChangeAspect="1"/>
          </p:cNvPicPr>
          <p:nvPr/>
        </p:nvPicPr>
        <p:blipFill>
          <a:blip r:embed="rId2"/>
          <a:stretch>
            <a:fillRect/>
          </a:stretch>
        </p:blipFill>
        <p:spPr>
          <a:xfrm>
            <a:off x="3620417" y="0"/>
            <a:ext cx="8260422" cy="6858000"/>
          </a:xfrm>
          <a:prstGeom prst="rect">
            <a:avLst/>
          </a:prstGeom>
        </p:spPr>
      </p:pic>
    </p:spTree>
    <p:extLst>
      <p:ext uri="{BB962C8B-B14F-4D97-AF65-F5344CB8AC3E}">
        <p14:creationId xmlns:p14="http://schemas.microsoft.com/office/powerpoint/2010/main" val="3099153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2C5BB-10E4-29F4-364D-ECD96D823E11}"/>
              </a:ext>
            </a:extLst>
          </p:cNvPr>
          <p:cNvSpPr>
            <a:spLocks noGrp="1"/>
          </p:cNvSpPr>
          <p:nvPr>
            <p:ph type="title"/>
          </p:nvPr>
        </p:nvSpPr>
        <p:spPr/>
        <p:txBody>
          <a:bodyPr/>
          <a:lstStyle/>
          <a:p>
            <a:r>
              <a:rPr lang="en-US" dirty="0"/>
              <a:t>Heatmap of log2fold change treatment versus control, 24d, chlorpyrifos</a:t>
            </a:r>
          </a:p>
        </p:txBody>
      </p:sp>
      <p:sp>
        <p:nvSpPr>
          <p:cNvPr id="3" name="Content Placeholder 2">
            <a:extLst>
              <a:ext uri="{FF2B5EF4-FFF2-40B4-BE49-F238E27FC236}">
                <a16:creationId xmlns:a16="http://schemas.microsoft.com/office/drawing/2014/main" id="{E0603AFD-43E1-20D5-D528-F4F4DC149E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27829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4E6D35-57B4-4EB8-BB1C-36884EEE3B30}"/>
              </a:ext>
            </a:extLst>
          </p:cNvPr>
          <p:cNvSpPr txBox="1"/>
          <p:nvPr/>
        </p:nvSpPr>
        <p:spPr>
          <a:xfrm>
            <a:off x="919249" y="5326807"/>
            <a:ext cx="9908234" cy="1477328"/>
          </a:xfrm>
          <a:prstGeom prst="rect">
            <a:avLst/>
          </a:prstGeom>
          <a:noFill/>
        </p:spPr>
        <p:txBody>
          <a:bodyPr wrap="square" rtlCol="0">
            <a:spAutoFit/>
          </a:bodyPr>
          <a:lstStyle/>
          <a:p>
            <a:r>
              <a:rPr lang="en-US" dirty="0"/>
              <a:t>Glutathione variants. Glutathione used 1:5 and 1:8 dilutions, we are using the averaged concentration for the manuscript. The high control was dropped for the statistical comparisons. The points plot appears to be doubling that outlier, but that is a combination of both the boxplot showing that as an outlier and the points plot--these are now differentiated with the colors of black (part of the boxplot) and purple (the jittered sample point). We do not plan to use this plot for the manuscript, it is simply </a:t>
            </a:r>
            <a:r>
              <a:rPr lang="en-US" dirty="0" err="1"/>
              <a:t>fyi</a:t>
            </a:r>
            <a:r>
              <a:rPr lang="en-US" dirty="0"/>
              <a:t>.</a:t>
            </a:r>
          </a:p>
        </p:txBody>
      </p:sp>
      <p:pic>
        <p:nvPicPr>
          <p:cNvPr id="4" name="Picture 3" descr="Chart, box and whisker chart&#10;&#10;Description automatically generated">
            <a:extLst>
              <a:ext uri="{FF2B5EF4-FFF2-40B4-BE49-F238E27FC236}">
                <a16:creationId xmlns:a16="http://schemas.microsoft.com/office/drawing/2014/main" id="{2D6E6CCE-F498-4825-A774-BFA932587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669" y="835040"/>
            <a:ext cx="7968165" cy="4553237"/>
          </a:xfrm>
          <a:prstGeom prst="rect">
            <a:avLst/>
          </a:prstGeom>
        </p:spPr>
      </p:pic>
      <p:sp>
        <p:nvSpPr>
          <p:cNvPr id="2" name="TextBox 1">
            <a:extLst>
              <a:ext uri="{FF2B5EF4-FFF2-40B4-BE49-F238E27FC236}">
                <a16:creationId xmlns:a16="http://schemas.microsoft.com/office/drawing/2014/main" id="{177A3172-3CC6-5326-81EA-DBF19996CDB9}"/>
              </a:ext>
            </a:extLst>
          </p:cNvPr>
          <p:cNvSpPr txBox="1"/>
          <p:nvPr/>
        </p:nvSpPr>
        <p:spPr>
          <a:xfrm>
            <a:off x="1544669" y="796622"/>
            <a:ext cx="2328084" cy="4553237"/>
          </a:xfrm>
          <a:prstGeom prst="rect">
            <a:avLst/>
          </a:prstGeom>
          <a:noFill/>
          <a:ln w="38100">
            <a:solidFill>
              <a:srgbClr val="FF0000"/>
            </a:solidFill>
          </a:ln>
        </p:spPr>
        <p:txBody>
          <a:bodyPr wrap="square" rtlCol="0">
            <a:spAutoFit/>
          </a:bodyPr>
          <a:lstStyle/>
          <a:p>
            <a:endParaRPr lang="en-US" dirty="0"/>
          </a:p>
        </p:txBody>
      </p:sp>
      <p:sp>
        <p:nvSpPr>
          <p:cNvPr id="3" name="TextBox 2">
            <a:extLst>
              <a:ext uri="{FF2B5EF4-FFF2-40B4-BE49-F238E27FC236}">
                <a16:creationId xmlns:a16="http://schemas.microsoft.com/office/drawing/2014/main" id="{6A8A1C22-2F71-308A-BD7F-C8F30F940724}"/>
              </a:ext>
            </a:extLst>
          </p:cNvPr>
          <p:cNvSpPr txBox="1"/>
          <p:nvPr/>
        </p:nvSpPr>
        <p:spPr>
          <a:xfrm>
            <a:off x="1759644" y="230521"/>
            <a:ext cx="8573048" cy="369332"/>
          </a:xfrm>
          <a:prstGeom prst="rect">
            <a:avLst/>
          </a:prstGeom>
          <a:noFill/>
        </p:spPr>
        <p:txBody>
          <a:bodyPr wrap="square" rtlCol="0">
            <a:spAutoFit/>
          </a:bodyPr>
          <a:lstStyle/>
          <a:p>
            <a:r>
              <a:rPr lang="en-US" dirty="0"/>
              <a:t>Glutathione concentration variants (different dilutions)</a:t>
            </a:r>
          </a:p>
        </p:txBody>
      </p:sp>
    </p:spTree>
    <p:extLst>
      <p:ext uri="{BB962C8B-B14F-4D97-AF65-F5344CB8AC3E}">
        <p14:creationId xmlns:p14="http://schemas.microsoft.com/office/powerpoint/2010/main" val="894962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70B3-EA29-E821-CC07-97023D5CD5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04490C-A966-FEFA-C452-CBF13B728EA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AD1DBE6-489C-0C6F-D4F0-4D9B7CCD425B}"/>
              </a:ext>
            </a:extLst>
          </p:cNvPr>
          <p:cNvPicPr>
            <a:picLocks noChangeAspect="1"/>
          </p:cNvPicPr>
          <p:nvPr/>
        </p:nvPicPr>
        <p:blipFill>
          <a:blip r:embed="rId2"/>
          <a:stretch>
            <a:fillRect/>
          </a:stretch>
        </p:blipFill>
        <p:spPr>
          <a:xfrm>
            <a:off x="205121" y="0"/>
            <a:ext cx="5434642" cy="6858000"/>
          </a:xfrm>
          <a:prstGeom prst="rect">
            <a:avLst/>
          </a:prstGeom>
        </p:spPr>
      </p:pic>
      <p:pic>
        <p:nvPicPr>
          <p:cNvPr id="7" name="Picture 6">
            <a:extLst>
              <a:ext uri="{FF2B5EF4-FFF2-40B4-BE49-F238E27FC236}">
                <a16:creationId xmlns:a16="http://schemas.microsoft.com/office/drawing/2014/main" id="{8F3B5647-587F-DA3C-4511-DA0E88308FEC}"/>
              </a:ext>
            </a:extLst>
          </p:cNvPr>
          <p:cNvPicPr>
            <a:picLocks noChangeAspect="1"/>
          </p:cNvPicPr>
          <p:nvPr/>
        </p:nvPicPr>
        <p:blipFill>
          <a:blip r:embed="rId3"/>
          <a:stretch>
            <a:fillRect/>
          </a:stretch>
        </p:blipFill>
        <p:spPr>
          <a:xfrm>
            <a:off x="6357685" y="0"/>
            <a:ext cx="5391048" cy="6858000"/>
          </a:xfrm>
          <a:prstGeom prst="rect">
            <a:avLst/>
          </a:prstGeom>
        </p:spPr>
      </p:pic>
      <p:sp>
        <p:nvSpPr>
          <p:cNvPr id="8" name="TextBox 7">
            <a:extLst>
              <a:ext uri="{FF2B5EF4-FFF2-40B4-BE49-F238E27FC236}">
                <a16:creationId xmlns:a16="http://schemas.microsoft.com/office/drawing/2014/main" id="{A1971FFD-E411-A82C-DCF4-67C3D5093792}"/>
              </a:ext>
            </a:extLst>
          </p:cNvPr>
          <p:cNvSpPr txBox="1"/>
          <p:nvPr/>
        </p:nvSpPr>
        <p:spPr>
          <a:xfrm>
            <a:off x="4528886" y="6089623"/>
            <a:ext cx="2023353" cy="646331"/>
          </a:xfrm>
          <a:prstGeom prst="rect">
            <a:avLst/>
          </a:prstGeom>
          <a:noFill/>
        </p:spPr>
        <p:txBody>
          <a:bodyPr wrap="square" rtlCol="0">
            <a:spAutoFit/>
          </a:bodyPr>
          <a:lstStyle/>
          <a:p>
            <a:r>
              <a:rPr lang="en-US" dirty="0"/>
              <a:t>Enrichment tests would be useful…</a:t>
            </a:r>
          </a:p>
        </p:txBody>
      </p:sp>
    </p:spTree>
    <p:extLst>
      <p:ext uri="{BB962C8B-B14F-4D97-AF65-F5344CB8AC3E}">
        <p14:creationId xmlns:p14="http://schemas.microsoft.com/office/powerpoint/2010/main" val="309351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631EF1-1A3F-4887-B619-207BB3800C74}"/>
              </a:ext>
            </a:extLst>
          </p:cNvPr>
          <p:cNvSpPr txBox="1"/>
          <p:nvPr/>
        </p:nvSpPr>
        <p:spPr>
          <a:xfrm>
            <a:off x="668511" y="4396369"/>
            <a:ext cx="10404181" cy="2308324"/>
          </a:xfrm>
          <a:prstGeom prst="rect">
            <a:avLst/>
          </a:prstGeom>
          <a:noFill/>
        </p:spPr>
        <p:txBody>
          <a:bodyPr wrap="square" rtlCol="0">
            <a:spAutoFit/>
          </a:bodyPr>
          <a:lstStyle/>
          <a:p>
            <a:r>
              <a:rPr lang="en-US" dirty="0"/>
              <a:t>This is the descriptive concentration figure for the manuscript with acetylcholinesterase and the averaged glutathione concentrations versus the treatments. The high control for glutathione, the low 24D glutathione, and 2 high acetylcholinesterase points were all dropped for the statistical comparisons. For the glutathione swab data (we don’t have acetylcholinesterase swab data), multiple outliers were also dropped. The points plot appears to be doubling outliers, but that is a combination of both the boxplot showing that as an outlier and the points plot--these are now differentiated with the colors of black (part of the boxplot) and purple (the jittered sample point). The only significant results is the glutathione data for 24D (with the high glutathione and the low 24D value dropped for normality reasons).</a:t>
            </a:r>
          </a:p>
        </p:txBody>
      </p:sp>
      <p:pic>
        <p:nvPicPr>
          <p:cNvPr id="3" name="Picture 2" descr="Chart, box and whisker chart&#10;&#10;Description automatically generated">
            <a:extLst>
              <a:ext uri="{FF2B5EF4-FFF2-40B4-BE49-F238E27FC236}">
                <a16:creationId xmlns:a16="http://schemas.microsoft.com/office/drawing/2014/main" id="{C08274FE-BE74-1EDD-6D5D-0A9F6C64C4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081" y="809832"/>
            <a:ext cx="8321040" cy="3657600"/>
          </a:xfrm>
          <a:prstGeom prst="rect">
            <a:avLst/>
          </a:prstGeom>
        </p:spPr>
      </p:pic>
      <p:sp>
        <p:nvSpPr>
          <p:cNvPr id="2" name="TextBox 1">
            <a:extLst>
              <a:ext uri="{FF2B5EF4-FFF2-40B4-BE49-F238E27FC236}">
                <a16:creationId xmlns:a16="http://schemas.microsoft.com/office/drawing/2014/main" id="{D975B401-F01F-316D-FE40-980CC0A8037C}"/>
              </a:ext>
            </a:extLst>
          </p:cNvPr>
          <p:cNvSpPr txBox="1"/>
          <p:nvPr/>
        </p:nvSpPr>
        <p:spPr>
          <a:xfrm>
            <a:off x="1759644" y="230521"/>
            <a:ext cx="8573048" cy="369332"/>
          </a:xfrm>
          <a:prstGeom prst="rect">
            <a:avLst/>
          </a:prstGeom>
          <a:noFill/>
        </p:spPr>
        <p:txBody>
          <a:bodyPr wrap="square" rtlCol="0">
            <a:spAutoFit/>
          </a:bodyPr>
          <a:lstStyle/>
          <a:p>
            <a:r>
              <a:rPr lang="en-US" dirty="0"/>
              <a:t>Manuscript figure—boxplots for glutathione and acetylcholinesterase (all data)</a:t>
            </a:r>
          </a:p>
        </p:txBody>
      </p:sp>
    </p:spTree>
    <p:extLst>
      <p:ext uri="{BB962C8B-B14F-4D97-AF65-F5344CB8AC3E}">
        <p14:creationId xmlns:p14="http://schemas.microsoft.com/office/powerpoint/2010/main" val="3077837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503667-C364-45F2-9A79-C19664D3154D}"/>
              </a:ext>
            </a:extLst>
          </p:cNvPr>
          <p:cNvPicPr>
            <a:picLocks noChangeAspect="1"/>
          </p:cNvPicPr>
          <p:nvPr/>
        </p:nvPicPr>
        <p:blipFill>
          <a:blip r:embed="rId2"/>
          <a:stretch>
            <a:fillRect/>
          </a:stretch>
        </p:blipFill>
        <p:spPr>
          <a:xfrm>
            <a:off x="1854555" y="3328525"/>
            <a:ext cx="7281816" cy="1728621"/>
          </a:xfrm>
          <a:prstGeom prst="rect">
            <a:avLst/>
          </a:prstGeom>
        </p:spPr>
      </p:pic>
      <p:pic>
        <p:nvPicPr>
          <p:cNvPr id="8" name="Picture 7">
            <a:extLst>
              <a:ext uri="{FF2B5EF4-FFF2-40B4-BE49-F238E27FC236}">
                <a16:creationId xmlns:a16="http://schemas.microsoft.com/office/drawing/2014/main" id="{F5016373-44F6-4931-8814-9DE0DEC776A8}"/>
              </a:ext>
            </a:extLst>
          </p:cNvPr>
          <p:cNvPicPr>
            <a:picLocks noChangeAspect="1"/>
          </p:cNvPicPr>
          <p:nvPr/>
        </p:nvPicPr>
        <p:blipFill>
          <a:blip r:embed="rId3"/>
          <a:stretch>
            <a:fillRect/>
          </a:stretch>
        </p:blipFill>
        <p:spPr>
          <a:xfrm>
            <a:off x="1854555" y="1272573"/>
            <a:ext cx="8008537" cy="1883682"/>
          </a:xfrm>
          <a:prstGeom prst="rect">
            <a:avLst/>
          </a:prstGeom>
        </p:spPr>
      </p:pic>
      <p:sp>
        <p:nvSpPr>
          <p:cNvPr id="5" name="TextBox 4">
            <a:extLst>
              <a:ext uri="{FF2B5EF4-FFF2-40B4-BE49-F238E27FC236}">
                <a16:creationId xmlns:a16="http://schemas.microsoft.com/office/drawing/2014/main" id="{CB8C9757-AC18-4F55-ABD7-E7FDC8B82537}"/>
              </a:ext>
            </a:extLst>
          </p:cNvPr>
          <p:cNvSpPr txBox="1"/>
          <p:nvPr/>
        </p:nvSpPr>
        <p:spPr>
          <a:xfrm>
            <a:off x="1077530" y="5450576"/>
            <a:ext cx="9155875" cy="646331"/>
          </a:xfrm>
          <a:prstGeom prst="rect">
            <a:avLst/>
          </a:prstGeom>
          <a:noFill/>
        </p:spPr>
        <p:txBody>
          <a:bodyPr wrap="square" rtlCol="0">
            <a:spAutoFit/>
          </a:bodyPr>
          <a:lstStyle/>
          <a:p>
            <a:r>
              <a:rPr lang="en-US" dirty="0"/>
              <a:t>Normality tests for </a:t>
            </a:r>
            <a:r>
              <a:rPr lang="en-US" dirty="0" err="1"/>
              <a:t>gsh</a:t>
            </a:r>
            <a:r>
              <a:rPr lang="en-US" dirty="0"/>
              <a:t> and ache. We run Shapiro tests to test for normality. Red boxes include those sets with data that reject a normality assumption (orange nearly reject).</a:t>
            </a:r>
          </a:p>
        </p:txBody>
      </p:sp>
      <p:sp>
        <p:nvSpPr>
          <p:cNvPr id="9" name="TextBox 8">
            <a:extLst>
              <a:ext uri="{FF2B5EF4-FFF2-40B4-BE49-F238E27FC236}">
                <a16:creationId xmlns:a16="http://schemas.microsoft.com/office/drawing/2014/main" id="{AB7830FD-54A8-4634-9DAE-AED1379742F9}"/>
              </a:ext>
            </a:extLst>
          </p:cNvPr>
          <p:cNvSpPr txBox="1"/>
          <p:nvPr/>
        </p:nvSpPr>
        <p:spPr>
          <a:xfrm>
            <a:off x="4434914" y="2615105"/>
            <a:ext cx="1823844" cy="235199"/>
          </a:xfrm>
          <a:prstGeom prst="rect">
            <a:avLst/>
          </a:prstGeom>
          <a:noFill/>
          <a:ln w="38100">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7C816C55-B4B4-4E3A-9FF8-13D7E0D3A85C}"/>
              </a:ext>
            </a:extLst>
          </p:cNvPr>
          <p:cNvSpPr txBox="1"/>
          <p:nvPr/>
        </p:nvSpPr>
        <p:spPr>
          <a:xfrm>
            <a:off x="4973719" y="4806399"/>
            <a:ext cx="1823844" cy="235199"/>
          </a:xfrm>
          <a:prstGeom prst="rect">
            <a:avLst/>
          </a:prstGeom>
          <a:noFill/>
          <a:ln w="38100">
            <a:solidFill>
              <a:srgbClr val="FFC000"/>
            </a:solidFill>
          </a:ln>
        </p:spPr>
        <p:txBody>
          <a:bodyPr wrap="square" rtlCol="0">
            <a:spAutoFit/>
          </a:bodyPr>
          <a:lstStyle/>
          <a:p>
            <a:endParaRPr lang="en-US" dirty="0"/>
          </a:p>
        </p:txBody>
      </p:sp>
      <p:sp>
        <p:nvSpPr>
          <p:cNvPr id="13" name="TextBox 12">
            <a:extLst>
              <a:ext uri="{FF2B5EF4-FFF2-40B4-BE49-F238E27FC236}">
                <a16:creationId xmlns:a16="http://schemas.microsoft.com/office/drawing/2014/main" id="{E13BFE71-E1A3-4EA6-A780-F6DDD03020D1}"/>
              </a:ext>
            </a:extLst>
          </p:cNvPr>
          <p:cNvSpPr txBox="1"/>
          <p:nvPr/>
        </p:nvSpPr>
        <p:spPr>
          <a:xfrm>
            <a:off x="4946901" y="4415988"/>
            <a:ext cx="1823844" cy="235199"/>
          </a:xfrm>
          <a:prstGeom prst="rect">
            <a:avLst/>
          </a:prstGeom>
          <a:noFill/>
          <a:ln w="38100">
            <a:solidFill>
              <a:srgbClr val="FF0000"/>
            </a:solidFill>
          </a:ln>
        </p:spPr>
        <p:txBody>
          <a:bodyPr wrap="square" rtlCol="0">
            <a:spAutoFit/>
          </a:bodyPr>
          <a:lstStyle/>
          <a:p>
            <a:endParaRPr lang="en-US" dirty="0"/>
          </a:p>
        </p:txBody>
      </p:sp>
      <p:sp>
        <p:nvSpPr>
          <p:cNvPr id="2" name="TextBox 1">
            <a:extLst>
              <a:ext uri="{FF2B5EF4-FFF2-40B4-BE49-F238E27FC236}">
                <a16:creationId xmlns:a16="http://schemas.microsoft.com/office/drawing/2014/main" id="{E61BB692-0652-440F-BCBA-9F0227AEC359}"/>
              </a:ext>
            </a:extLst>
          </p:cNvPr>
          <p:cNvSpPr txBox="1"/>
          <p:nvPr/>
        </p:nvSpPr>
        <p:spPr>
          <a:xfrm>
            <a:off x="1736591" y="230521"/>
            <a:ext cx="8573048" cy="369332"/>
          </a:xfrm>
          <a:prstGeom prst="rect">
            <a:avLst/>
          </a:prstGeom>
          <a:noFill/>
        </p:spPr>
        <p:txBody>
          <a:bodyPr wrap="square" rtlCol="0">
            <a:spAutoFit/>
          </a:bodyPr>
          <a:lstStyle/>
          <a:p>
            <a:r>
              <a:rPr lang="en-US" dirty="0"/>
              <a:t>Normality tests for glutathione and acetylcholinesterase—liver data</a:t>
            </a:r>
          </a:p>
        </p:txBody>
      </p:sp>
    </p:spTree>
    <p:extLst>
      <p:ext uri="{BB962C8B-B14F-4D97-AF65-F5344CB8AC3E}">
        <p14:creationId xmlns:p14="http://schemas.microsoft.com/office/powerpoint/2010/main" val="304038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93A10-F3FA-D3B0-BB64-3D1BBA3647D9}"/>
              </a:ext>
            </a:extLst>
          </p:cNvPr>
          <p:cNvPicPr>
            <a:picLocks noChangeAspect="1"/>
          </p:cNvPicPr>
          <p:nvPr/>
        </p:nvPicPr>
        <p:blipFill>
          <a:blip r:embed="rId2"/>
          <a:stretch>
            <a:fillRect/>
          </a:stretch>
        </p:blipFill>
        <p:spPr>
          <a:xfrm>
            <a:off x="1118239" y="1253966"/>
            <a:ext cx="9955521" cy="2762050"/>
          </a:xfrm>
          <a:prstGeom prst="rect">
            <a:avLst/>
          </a:prstGeom>
        </p:spPr>
      </p:pic>
      <p:sp>
        <p:nvSpPr>
          <p:cNvPr id="5" name="TextBox 4">
            <a:extLst>
              <a:ext uri="{FF2B5EF4-FFF2-40B4-BE49-F238E27FC236}">
                <a16:creationId xmlns:a16="http://schemas.microsoft.com/office/drawing/2014/main" id="{CB8C9757-AC18-4F55-ABD7-E7FDC8B82537}"/>
              </a:ext>
            </a:extLst>
          </p:cNvPr>
          <p:cNvSpPr txBox="1"/>
          <p:nvPr/>
        </p:nvSpPr>
        <p:spPr>
          <a:xfrm>
            <a:off x="1077530" y="4797436"/>
            <a:ext cx="9155875" cy="923330"/>
          </a:xfrm>
          <a:prstGeom prst="rect">
            <a:avLst/>
          </a:prstGeom>
          <a:noFill/>
        </p:spPr>
        <p:txBody>
          <a:bodyPr wrap="square" rtlCol="0">
            <a:spAutoFit/>
          </a:bodyPr>
          <a:lstStyle/>
          <a:p>
            <a:r>
              <a:rPr lang="en-US" dirty="0"/>
              <a:t>Normality tests for </a:t>
            </a:r>
            <a:r>
              <a:rPr lang="en-US" dirty="0" err="1"/>
              <a:t>gsh</a:t>
            </a:r>
            <a:r>
              <a:rPr lang="en-US" dirty="0"/>
              <a:t> swab data. We run Shapiro tests to test for normality. Red boxes include those sets with data that reject a normality assumption (orange nearly reject). Swab data is not normally distributed.</a:t>
            </a:r>
          </a:p>
        </p:txBody>
      </p:sp>
      <p:sp>
        <p:nvSpPr>
          <p:cNvPr id="9" name="TextBox 8">
            <a:extLst>
              <a:ext uri="{FF2B5EF4-FFF2-40B4-BE49-F238E27FC236}">
                <a16:creationId xmlns:a16="http://schemas.microsoft.com/office/drawing/2014/main" id="{AB7830FD-54A8-4634-9DAE-AED1379742F9}"/>
              </a:ext>
            </a:extLst>
          </p:cNvPr>
          <p:cNvSpPr txBox="1"/>
          <p:nvPr/>
        </p:nvSpPr>
        <p:spPr>
          <a:xfrm>
            <a:off x="4236942" y="3217697"/>
            <a:ext cx="1823844" cy="235199"/>
          </a:xfrm>
          <a:prstGeom prst="rect">
            <a:avLst/>
          </a:prstGeom>
          <a:noFill/>
          <a:ln w="38100">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7C816C55-B4B4-4E3A-9FF8-13D7E0D3A85C}"/>
              </a:ext>
            </a:extLst>
          </p:cNvPr>
          <p:cNvSpPr txBox="1"/>
          <p:nvPr/>
        </p:nvSpPr>
        <p:spPr>
          <a:xfrm>
            <a:off x="4246670" y="3463912"/>
            <a:ext cx="1823844" cy="235199"/>
          </a:xfrm>
          <a:prstGeom prst="rect">
            <a:avLst/>
          </a:prstGeom>
          <a:noFill/>
          <a:ln w="38100">
            <a:solidFill>
              <a:srgbClr val="FFC000"/>
            </a:solidFill>
          </a:ln>
        </p:spPr>
        <p:txBody>
          <a:bodyPr wrap="square" rtlCol="0">
            <a:spAutoFit/>
          </a:bodyPr>
          <a:lstStyle/>
          <a:p>
            <a:endParaRPr lang="en-US" dirty="0"/>
          </a:p>
        </p:txBody>
      </p:sp>
      <p:sp>
        <p:nvSpPr>
          <p:cNvPr id="4" name="TextBox 3">
            <a:extLst>
              <a:ext uri="{FF2B5EF4-FFF2-40B4-BE49-F238E27FC236}">
                <a16:creationId xmlns:a16="http://schemas.microsoft.com/office/drawing/2014/main" id="{B05F1B26-CF77-00A0-E8EE-50F47E904672}"/>
              </a:ext>
            </a:extLst>
          </p:cNvPr>
          <p:cNvSpPr txBox="1"/>
          <p:nvPr/>
        </p:nvSpPr>
        <p:spPr>
          <a:xfrm>
            <a:off x="4253158" y="3732181"/>
            <a:ext cx="1823844" cy="235199"/>
          </a:xfrm>
          <a:prstGeom prst="rect">
            <a:avLst/>
          </a:prstGeom>
          <a:noFill/>
          <a:ln w="38100">
            <a:solidFill>
              <a:srgbClr val="FF0000"/>
            </a:solidFill>
          </a:ln>
        </p:spPr>
        <p:txBody>
          <a:bodyPr wrap="square" rtlCol="0">
            <a:spAutoFit/>
          </a:bodyPr>
          <a:lstStyle/>
          <a:p>
            <a:endParaRPr lang="en-US" dirty="0"/>
          </a:p>
        </p:txBody>
      </p:sp>
      <p:sp>
        <p:nvSpPr>
          <p:cNvPr id="2" name="TextBox 1">
            <a:extLst>
              <a:ext uri="{FF2B5EF4-FFF2-40B4-BE49-F238E27FC236}">
                <a16:creationId xmlns:a16="http://schemas.microsoft.com/office/drawing/2014/main" id="{23DE216A-3718-EF14-F8AC-675EB413B268}"/>
              </a:ext>
            </a:extLst>
          </p:cNvPr>
          <p:cNvSpPr txBox="1"/>
          <p:nvPr/>
        </p:nvSpPr>
        <p:spPr>
          <a:xfrm>
            <a:off x="1736591" y="230521"/>
            <a:ext cx="8573048" cy="369332"/>
          </a:xfrm>
          <a:prstGeom prst="rect">
            <a:avLst/>
          </a:prstGeom>
          <a:noFill/>
        </p:spPr>
        <p:txBody>
          <a:bodyPr wrap="square" rtlCol="0">
            <a:spAutoFit/>
          </a:bodyPr>
          <a:lstStyle/>
          <a:p>
            <a:r>
              <a:rPr lang="en-US" dirty="0"/>
              <a:t>Normality tests for glutathione—swab data</a:t>
            </a:r>
          </a:p>
        </p:txBody>
      </p:sp>
    </p:spTree>
    <p:extLst>
      <p:ext uri="{BB962C8B-B14F-4D97-AF65-F5344CB8AC3E}">
        <p14:creationId xmlns:p14="http://schemas.microsoft.com/office/powerpoint/2010/main" val="2616102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12856</TotalTime>
  <Words>1168</Words>
  <Application>Microsoft Office PowerPoint</Application>
  <PresentationFormat>Widescreen</PresentationFormat>
  <Paragraphs>93</Paragraphs>
  <Slides>60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Calibri Light</vt:lpstr>
      <vt:lpstr>Office Theme</vt:lpstr>
      <vt:lpstr>Salamander exposures chlorpyrifos, 24d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Metabolic pathway networks</vt:lpstr>
      <vt:lpstr>PowerPoint Presentation</vt:lpstr>
      <vt:lpstr>Chlorpyrfos, log2 v control</vt:lpstr>
      <vt:lpstr>Urea cycle</vt:lpstr>
      <vt:lpstr>PowerPoint Presentation</vt:lpstr>
      <vt:lpstr>Urea</vt:lpstr>
      <vt:lpstr>PowerPoint Presentation</vt:lpstr>
      <vt:lpstr>Gly ser metabolism</vt:lpstr>
      <vt:lpstr>PowerPoint Presentation</vt:lpstr>
      <vt:lpstr>Gly Ser Metabolism</vt:lpstr>
      <vt:lpstr>xla; Chlorpyrifos—Glycine, serine, and threonine  metabolism; xla=hsa </vt:lpstr>
      <vt:lpstr>Glu metabolism</vt:lpstr>
      <vt:lpstr>PowerPoint Presentation</vt:lpstr>
      <vt:lpstr>Glu metabolism</vt:lpstr>
      <vt:lpstr>Gluconeogenesis</vt:lpstr>
      <vt:lpstr>PowerPoint Presentation</vt:lpstr>
      <vt:lpstr>Gluconeogenesis</vt:lpstr>
      <vt:lpstr>xla; Chlorpyrifos— Proponoate metabolism (Gluconeogenesis);  xla=hsa </vt:lpstr>
      <vt:lpstr>xla; Chlorpyrifos—; xla=hsa </vt:lpstr>
      <vt:lpstr>Glu Ala Cycle</vt:lpstr>
      <vt:lpstr>PowerPoint Presentation</vt:lpstr>
      <vt:lpstr>xla; Chlorpyrifos—Glucose alanine cycle; xla=hsa </vt:lpstr>
      <vt:lpstr>Liver data</vt:lpstr>
      <vt:lpstr>Liver data</vt:lpstr>
      <vt:lpstr>PowerPoint Presentation</vt:lpstr>
      <vt:lpstr>PowerPoint Presentation</vt:lpstr>
      <vt:lpstr>Deseq2 workflow</vt:lpstr>
      <vt:lpstr>Metabolomics—Differential expression with concentrations and fold change</vt:lpstr>
      <vt:lpstr>PowerPoint Presentation</vt:lpstr>
      <vt:lpstr>PowerPoint Presentation</vt:lpstr>
      <vt:lpstr>PowerPoint Presentation</vt:lpstr>
      <vt:lpstr>PowerPoint Presentation</vt:lpstr>
      <vt:lpstr>PowerPoint Presentation</vt:lpstr>
      <vt:lpstr>PowerPoint Presentation</vt:lpstr>
      <vt:lpstr>Sample concs on raw data</vt:lpstr>
      <vt:lpstr>PowerPoint Presentation</vt:lpstr>
      <vt:lpstr>Sample concs on normalized data</vt:lpstr>
      <vt:lpstr>Sample means on normalized data</vt:lpstr>
      <vt:lpstr>PowerPoint Presentation</vt:lpstr>
      <vt:lpstr>Sample concs on variance stabilizing transformed, logged data</vt:lpstr>
      <vt:lpstr>Pca- across all significant metabolites </vt:lpstr>
      <vt:lpstr>dispersion</vt:lpstr>
      <vt:lpstr>Log2 fold change (swab v liver) -ignores treatment</vt:lpstr>
      <vt:lpstr>Heatmap of log2fold change treatment versus control, 24d, chlorpyrifos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Purucker, Tom</dc:creator>
  <cp:lastModifiedBy>Purucker, Tom</cp:lastModifiedBy>
  <cp:revision>20</cp:revision>
  <dcterms:created xsi:type="dcterms:W3CDTF">2023-01-27T18:29:48Z</dcterms:created>
  <dcterms:modified xsi:type="dcterms:W3CDTF">2023-06-27T15:52:36Z</dcterms:modified>
</cp:coreProperties>
</file>